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90" r:id="rId7"/>
    <p:sldId id="343" r:id="rId8"/>
    <p:sldId id="298" r:id="rId9"/>
    <p:sldId id="347" r:id="rId10"/>
    <p:sldId id="357" r:id="rId11"/>
    <p:sldId id="359" r:id="rId12"/>
    <p:sldId id="358" r:id="rId13"/>
    <p:sldId id="348" r:id="rId14"/>
    <p:sldId id="349" r:id="rId15"/>
    <p:sldId id="350" r:id="rId16"/>
    <p:sldId id="351" r:id="rId17"/>
    <p:sldId id="352" r:id="rId18"/>
    <p:sldId id="353" r:id="rId19"/>
    <p:sldId id="354" r:id="rId20"/>
    <p:sldId id="355" r:id="rId21"/>
    <p:sldId id="356" r:id="rId22"/>
    <p:sldId id="344" r:id="rId23"/>
    <p:sldId id="345" r:id="rId24"/>
    <p:sldId id="279" r:id="rId25"/>
    <p:sldId id="346" r:id="rId26"/>
    <p:sldId id="360" r:id="rId27"/>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3764"/>
    <a:srgbClr val="FC9400"/>
    <a:srgbClr val="FE7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03920E-40A8-43F7-9549-7D919B059092}" v="1" dt="2022-04-07T15:06:14.7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50" autoAdjust="0"/>
    <p:restoredTop sz="94660"/>
  </p:normalViewPr>
  <p:slideViewPr>
    <p:cSldViewPr snapToGrid="0">
      <p:cViewPr varScale="1">
        <p:scale>
          <a:sx n="154" d="100"/>
          <a:sy n="154" d="100"/>
        </p:scale>
        <p:origin x="3030"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D5987142-E6B2-4B4E-9253-246CAA04EBEB}" type="datetimeFigureOut">
              <a:rPr lang="en-US" smtClean="0"/>
              <a:t>6/6/2022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20D368A8-5D1D-41FB-9857-D669C3034248}" type="slidenum">
              <a:rPr lang="en-US" smtClean="0"/>
              <a:t>‹#›</a:t>
            </a:fld>
            <a:endParaRPr lang="en-US"/>
          </a:p>
        </p:txBody>
      </p:sp>
    </p:spTree>
    <p:extLst>
      <p:ext uri="{BB962C8B-B14F-4D97-AF65-F5344CB8AC3E}">
        <p14:creationId xmlns:p14="http://schemas.microsoft.com/office/powerpoint/2010/main" val="1159862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a:t>
            </a:fld>
            <a:endParaRPr lang="en-US"/>
          </a:p>
        </p:txBody>
      </p:sp>
    </p:spTree>
    <p:extLst>
      <p:ext uri="{BB962C8B-B14F-4D97-AF65-F5344CB8AC3E}">
        <p14:creationId xmlns:p14="http://schemas.microsoft.com/office/powerpoint/2010/main" val="1074788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10</a:t>
            </a:fld>
            <a:endParaRPr lang="en-US"/>
          </a:p>
        </p:txBody>
      </p:sp>
    </p:spTree>
    <p:extLst>
      <p:ext uri="{BB962C8B-B14F-4D97-AF65-F5344CB8AC3E}">
        <p14:creationId xmlns:p14="http://schemas.microsoft.com/office/powerpoint/2010/main" val="815584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11</a:t>
            </a:fld>
            <a:endParaRPr lang="en-US"/>
          </a:p>
        </p:txBody>
      </p:sp>
    </p:spTree>
    <p:extLst>
      <p:ext uri="{BB962C8B-B14F-4D97-AF65-F5344CB8AC3E}">
        <p14:creationId xmlns:p14="http://schemas.microsoft.com/office/powerpoint/2010/main" val="419131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12</a:t>
            </a:fld>
            <a:endParaRPr lang="en-US"/>
          </a:p>
        </p:txBody>
      </p:sp>
    </p:spTree>
    <p:extLst>
      <p:ext uri="{BB962C8B-B14F-4D97-AF65-F5344CB8AC3E}">
        <p14:creationId xmlns:p14="http://schemas.microsoft.com/office/powerpoint/2010/main" val="84072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13</a:t>
            </a:fld>
            <a:endParaRPr lang="en-US"/>
          </a:p>
        </p:txBody>
      </p:sp>
    </p:spTree>
    <p:extLst>
      <p:ext uri="{BB962C8B-B14F-4D97-AF65-F5344CB8AC3E}">
        <p14:creationId xmlns:p14="http://schemas.microsoft.com/office/powerpoint/2010/main" val="2839526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14</a:t>
            </a:fld>
            <a:endParaRPr lang="en-US"/>
          </a:p>
        </p:txBody>
      </p:sp>
    </p:spTree>
    <p:extLst>
      <p:ext uri="{BB962C8B-B14F-4D97-AF65-F5344CB8AC3E}">
        <p14:creationId xmlns:p14="http://schemas.microsoft.com/office/powerpoint/2010/main" val="1216783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15</a:t>
            </a:fld>
            <a:endParaRPr lang="en-US"/>
          </a:p>
        </p:txBody>
      </p:sp>
    </p:spTree>
    <p:extLst>
      <p:ext uri="{BB962C8B-B14F-4D97-AF65-F5344CB8AC3E}">
        <p14:creationId xmlns:p14="http://schemas.microsoft.com/office/powerpoint/2010/main" val="913961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16</a:t>
            </a:fld>
            <a:endParaRPr lang="en-US"/>
          </a:p>
        </p:txBody>
      </p:sp>
    </p:spTree>
    <p:extLst>
      <p:ext uri="{BB962C8B-B14F-4D97-AF65-F5344CB8AC3E}">
        <p14:creationId xmlns:p14="http://schemas.microsoft.com/office/powerpoint/2010/main" val="3496621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17</a:t>
            </a:fld>
            <a:endParaRPr lang="en-US"/>
          </a:p>
        </p:txBody>
      </p:sp>
    </p:spTree>
    <p:extLst>
      <p:ext uri="{BB962C8B-B14F-4D97-AF65-F5344CB8AC3E}">
        <p14:creationId xmlns:p14="http://schemas.microsoft.com/office/powerpoint/2010/main" val="2821812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19</a:t>
            </a:fld>
            <a:endParaRPr lang="en-US"/>
          </a:p>
        </p:txBody>
      </p:sp>
    </p:spTree>
    <p:extLst>
      <p:ext uri="{BB962C8B-B14F-4D97-AF65-F5344CB8AC3E}">
        <p14:creationId xmlns:p14="http://schemas.microsoft.com/office/powerpoint/2010/main" val="1733584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20</a:t>
            </a:fld>
            <a:endParaRPr lang="en-US"/>
          </a:p>
        </p:txBody>
      </p:sp>
    </p:spTree>
    <p:extLst>
      <p:ext uri="{BB962C8B-B14F-4D97-AF65-F5344CB8AC3E}">
        <p14:creationId xmlns:p14="http://schemas.microsoft.com/office/powerpoint/2010/main" val="2661351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800" dirty="0"/>
          </a:p>
        </p:txBody>
      </p:sp>
      <p:sp>
        <p:nvSpPr>
          <p:cNvPr id="4" name="Slide Number Placeholder 3"/>
          <p:cNvSpPr>
            <a:spLocks noGrp="1"/>
          </p:cNvSpPr>
          <p:nvPr>
            <p:ph type="sldNum" sz="quarter" idx="5"/>
          </p:nvPr>
        </p:nvSpPr>
        <p:spPr/>
        <p:txBody>
          <a:bodyPr/>
          <a:lstStyle/>
          <a:p>
            <a:fld id="{20D368A8-5D1D-41FB-9857-D669C3034248}" type="slidenum">
              <a:rPr lang="en-US" smtClean="0"/>
              <a:t>2</a:t>
            </a:fld>
            <a:endParaRPr lang="en-US"/>
          </a:p>
        </p:txBody>
      </p:sp>
    </p:spTree>
    <p:extLst>
      <p:ext uri="{BB962C8B-B14F-4D97-AF65-F5344CB8AC3E}">
        <p14:creationId xmlns:p14="http://schemas.microsoft.com/office/powerpoint/2010/main" val="2935623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21</a:t>
            </a:fld>
            <a:endParaRPr lang="en-US"/>
          </a:p>
        </p:txBody>
      </p:sp>
    </p:spTree>
    <p:extLst>
      <p:ext uri="{BB962C8B-B14F-4D97-AF65-F5344CB8AC3E}">
        <p14:creationId xmlns:p14="http://schemas.microsoft.com/office/powerpoint/2010/main" val="3847388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22</a:t>
            </a:fld>
            <a:endParaRPr lang="en-US"/>
          </a:p>
        </p:txBody>
      </p:sp>
    </p:spTree>
    <p:extLst>
      <p:ext uri="{BB962C8B-B14F-4D97-AF65-F5344CB8AC3E}">
        <p14:creationId xmlns:p14="http://schemas.microsoft.com/office/powerpoint/2010/main" val="1319549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23</a:t>
            </a:fld>
            <a:endParaRPr lang="en-US"/>
          </a:p>
        </p:txBody>
      </p:sp>
    </p:spTree>
    <p:extLst>
      <p:ext uri="{BB962C8B-B14F-4D97-AF65-F5344CB8AC3E}">
        <p14:creationId xmlns:p14="http://schemas.microsoft.com/office/powerpoint/2010/main" val="9018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3</a:t>
            </a:fld>
            <a:endParaRPr lang="en-US"/>
          </a:p>
        </p:txBody>
      </p:sp>
    </p:spTree>
    <p:extLst>
      <p:ext uri="{BB962C8B-B14F-4D97-AF65-F5344CB8AC3E}">
        <p14:creationId xmlns:p14="http://schemas.microsoft.com/office/powerpoint/2010/main" val="2120110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4</a:t>
            </a:fld>
            <a:endParaRPr lang="en-US"/>
          </a:p>
        </p:txBody>
      </p:sp>
    </p:spTree>
    <p:extLst>
      <p:ext uri="{BB962C8B-B14F-4D97-AF65-F5344CB8AC3E}">
        <p14:creationId xmlns:p14="http://schemas.microsoft.com/office/powerpoint/2010/main" val="183289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5</a:t>
            </a:fld>
            <a:endParaRPr lang="en-US"/>
          </a:p>
        </p:txBody>
      </p:sp>
    </p:spTree>
    <p:extLst>
      <p:ext uri="{BB962C8B-B14F-4D97-AF65-F5344CB8AC3E}">
        <p14:creationId xmlns:p14="http://schemas.microsoft.com/office/powerpoint/2010/main" val="2106341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6</a:t>
            </a:fld>
            <a:endParaRPr lang="en-US"/>
          </a:p>
        </p:txBody>
      </p:sp>
    </p:spTree>
    <p:extLst>
      <p:ext uri="{BB962C8B-B14F-4D97-AF65-F5344CB8AC3E}">
        <p14:creationId xmlns:p14="http://schemas.microsoft.com/office/powerpoint/2010/main" val="3689358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7</a:t>
            </a:fld>
            <a:endParaRPr lang="en-US"/>
          </a:p>
        </p:txBody>
      </p:sp>
    </p:spTree>
    <p:extLst>
      <p:ext uri="{BB962C8B-B14F-4D97-AF65-F5344CB8AC3E}">
        <p14:creationId xmlns:p14="http://schemas.microsoft.com/office/powerpoint/2010/main" val="1781248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8</a:t>
            </a:fld>
            <a:endParaRPr lang="en-US"/>
          </a:p>
        </p:txBody>
      </p:sp>
    </p:spTree>
    <p:extLst>
      <p:ext uri="{BB962C8B-B14F-4D97-AF65-F5344CB8AC3E}">
        <p14:creationId xmlns:p14="http://schemas.microsoft.com/office/powerpoint/2010/main" val="2858657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0D368A8-5D1D-41FB-9857-D669C3034248}" type="slidenum">
              <a:rPr lang="en-US" smtClean="0"/>
              <a:t>9</a:t>
            </a:fld>
            <a:endParaRPr lang="en-US"/>
          </a:p>
        </p:txBody>
      </p:sp>
    </p:spTree>
    <p:extLst>
      <p:ext uri="{BB962C8B-B14F-4D97-AF65-F5344CB8AC3E}">
        <p14:creationId xmlns:p14="http://schemas.microsoft.com/office/powerpoint/2010/main" val="9302868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BDF302-C39F-384E-B19D-C9C5E051CF1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776A900-D18A-FC42-B5FB-BCA2024FC371}"/>
              </a:ext>
            </a:extLst>
          </p:cNvPr>
          <p:cNvPicPr>
            <a:picLocks noChangeAspect="1"/>
          </p:cNvPicPr>
          <p:nvPr userDrawn="1"/>
        </p:nvPicPr>
        <p:blipFill>
          <a:blip r:embed="rId3"/>
          <a:stretch>
            <a:fillRect/>
          </a:stretch>
        </p:blipFill>
        <p:spPr>
          <a:xfrm>
            <a:off x="3710461" y="664651"/>
            <a:ext cx="4771078" cy="2337828"/>
          </a:xfrm>
          <a:prstGeom prst="rect">
            <a:avLst/>
          </a:prstGeom>
        </p:spPr>
      </p:pic>
    </p:spTree>
    <p:extLst>
      <p:ext uri="{BB962C8B-B14F-4D97-AF65-F5344CB8AC3E}">
        <p14:creationId xmlns:p14="http://schemas.microsoft.com/office/powerpoint/2010/main" val="185896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BDF302-C39F-384E-B19D-C9C5E051CF1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160336E-8D7D-C048-993C-FBCEC5498BEE}"/>
              </a:ext>
            </a:extLst>
          </p:cNvPr>
          <p:cNvSpPr>
            <a:spLocks noGrp="1"/>
          </p:cNvSpPr>
          <p:nvPr>
            <p:ph type="ctrTitle"/>
          </p:nvPr>
        </p:nvSpPr>
        <p:spPr>
          <a:xfrm>
            <a:off x="1524000" y="1415332"/>
            <a:ext cx="9144000" cy="683813"/>
          </a:xfrm>
        </p:spPr>
        <p:txBody>
          <a:bodyPr anchor="t">
            <a:normAutofit/>
          </a:bodyPr>
          <a:lstStyle>
            <a:lvl1pPr algn="ctr">
              <a:defRPr sz="4200" b="0">
                <a:solidFill>
                  <a:schemeClr val="bg1"/>
                </a:solidFill>
                <a:latin typeface="Futura Book" pitchFamily="2" charset="0"/>
              </a:defRPr>
            </a:lvl1pPr>
          </a:lstStyle>
          <a:p>
            <a:r>
              <a:rPr lang="en-US"/>
              <a:t>Click to edit Master title style</a:t>
            </a:r>
          </a:p>
        </p:txBody>
      </p:sp>
      <p:sp>
        <p:nvSpPr>
          <p:cNvPr id="3" name="Subtitle 2">
            <a:extLst>
              <a:ext uri="{FF2B5EF4-FFF2-40B4-BE49-F238E27FC236}">
                <a16:creationId xmlns:a16="http://schemas.microsoft.com/office/drawing/2014/main" id="{EDC7BCFD-243D-F444-847D-13D461319AD5}"/>
              </a:ext>
            </a:extLst>
          </p:cNvPr>
          <p:cNvSpPr>
            <a:spLocks noGrp="1"/>
          </p:cNvSpPr>
          <p:nvPr>
            <p:ph type="subTitle" idx="1"/>
          </p:nvPr>
        </p:nvSpPr>
        <p:spPr>
          <a:xfrm>
            <a:off x="1524000" y="2099145"/>
            <a:ext cx="9144000" cy="1655762"/>
          </a:xfrm>
        </p:spPr>
        <p:txBody>
          <a:bodyPr/>
          <a:lstStyle>
            <a:lvl1pPr marL="0" indent="0" algn="ctr">
              <a:buNone/>
              <a:defRPr sz="2400">
                <a:solidFill>
                  <a:schemeClr val="bg1"/>
                </a:solidFill>
                <a:latin typeface="Work Sa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EF67A90-A2AA-B74D-BE84-245B3A7957BD}"/>
              </a:ext>
            </a:extLst>
          </p:cNvPr>
          <p:cNvPicPr>
            <a:picLocks noChangeAspect="1"/>
          </p:cNvPicPr>
          <p:nvPr userDrawn="1"/>
        </p:nvPicPr>
        <p:blipFill>
          <a:blip r:embed="rId3"/>
          <a:stretch>
            <a:fillRect/>
          </a:stretch>
        </p:blipFill>
        <p:spPr>
          <a:xfrm>
            <a:off x="5869272" y="500932"/>
            <a:ext cx="453456" cy="683812"/>
          </a:xfrm>
          <a:prstGeom prst="rect">
            <a:avLst/>
          </a:prstGeom>
        </p:spPr>
      </p:pic>
    </p:spTree>
    <p:extLst>
      <p:ext uri="{BB962C8B-B14F-4D97-AF65-F5344CB8AC3E}">
        <p14:creationId xmlns:p14="http://schemas.microsoft.com/office/powerpoint/2010/main" val="3559748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D78A-4091-284C-9FFA-F9858C508795}"/>
              </a:ext>
            </a:extLst>
          </p:cNvPr>
          <p:cNvSpPr/>
          <p:nvPr userDrawn="1"/>
        </p:nvSpPr>
        <p:spPr>
          <a:xfrm>
            <a:off x="0" y="0"/>
            <a:ext cx="12192000" cy="1502797"/>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5F239-6030-F54B-ACD0-DFD64676FF04}"/>
              </a:ext>
            </a:extLst>
          </p:cNvPr>
          <p:cNvSpPr>
            <a:spLocks noGrp="1"/>
          </p:cNvSpPr>
          <p:nvPr>
            <p:ph type="title"/>
          </p:nvPr>
        </p:nvSpPr>
        <p:spPr>
          <a:xfrm>
            <a:off x="838200" y="177234"/>
            <a:ext cx="10515600" cy="1325563"/>
          </a:xfrm>
        </p:spPr>
        <p:txBody>
          <a:bodyPr>
            <a:normAutofit/>
          </a:bodyPr>
          <a:lstStyle>
            <a:lvl1pPr algn="ctr">
              <a:defRPr sz="4000" b="0">
                <a:solidFill>
                  <a:schemeClr val="bg1"/>
                </a:solidFill>
                <a:latin typeface="Futura Book" pitchFamily="2"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E759FA70-DB31-ED4E-9EF6-9C9D810634D3}"/>
              </a:ext>
            </a:extLst>
          </p:cNvPr>
          <p:cNvSpPr txBox="1">
            <a:spLocks/>
          </p:cNvSpPr>
          <p:nvPr userDrawn="1"/>
        </p:nvSpPr>
        <p:spPr>
          <a:xfrm>
            <a:off x="11616726" y="6397448"/>
            <a:ext cx="49231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DA3586-0432-1C42-A11E-8D037F0BE7B7}" type="slidenum">
              <a:rPr lang="en-US" smtClean="0">
                <a:solidFill>
                  <a:srgbClr val="003764"/>
                </a:solidFill>
              </a:rPr>
              <a:pPr/>
              <a:t>‹#›</a:t>
            </a:fld>
            <a:endParaRPr lang="en-US">
              <a:solidFill>
                <a:srgbClr val="003764"/>
              </a:solidFill>
            </a:endParaRPr>
          </a:p>
        </p:txBody>
      </p:sp>
      <p:pic>
        <p:nvPicPr>
          <p:cNvPr id="5" name="Picture 4">
            <a:extLst>
              <a:ext uri="{FF2B5EF4-FFF2-40B4-BE49-F238E27FC236}">
                <a16:creationId xmlns:a16="http://schemas.microsoft.com/office/drawing/2014/main" id="{16110940-8DF5-5B49-B345-740BABFF7242}"/>
              </a:ext>
            </a:extLst>
          </p:cNvPr>
          <p:cNvPicPr>
            <a:picLocks noChangeAspect="1"/>
          </p:cNvPicPr>
          <p:nvPr userDrawn="1"/>
        </p:nvPicPr>
        <p:blipFill>
          <a:blip r:embed="rId2"/>
          <a:stretch>
            <a:fillRect/>
          </a:stretch>
        </p:blipFill>
        <p:spPr>
          <a:xfrm>
            <a:off x="838200" y="405372"/>
            <a:ext cx="458920" cy="692052"/>
          </a:xfrm>
          <a:prstGeom prst="rect">
            <a:avLst/>
          </a:prstGeom>
        </p:spPr>
      </p:pic>
    </p:spTree>
    <p:extLst>
      <p:ext uri="{BB962C8B-B14F-4D97-AF65-F5344CB8AC3E}">
        <p14:creationId xmlns:p14="http://schemas.microsoft.com/office/powerpoint/2010/main" val="269939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56D78A-4091-284C-9FFA-F9858C508795}"/>
              </a:ext>
            </a:extLst>
          </p:cNvPr>
          <p:cNvSpPr/>
          <p:nvPr userDrawn="1"/>
        </p:nvSpPr>
        <p:spPr>
          <a:xfrm>
            <a:off x="0" y="0"/>
            <a:ext cx="12192000" cy="1502797"/>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05F239-6030-F54B-ACD0-DFD64676FF04}"/>
              </a:ext>
            </a:extLst>
          </p:cNvPr>
          <p:cNvSpPr>
            <a:spLocks noGrp="1"/>
          </p:cNvSpPr>
          <p:nvPr>
            <p:ph type="title"/>
          </p:nvPr>
        </p:nvSpPr>
        <p:spPr>
          <a:xfrm>
            <a:off x="838200" y="177234"/>
            <a:ext cx="10515600" cy="1325563"/>
          </a:xfrm>
        </p:spPr>
        <p:txBody>
          <a:bodyPr>
            <a:normAutofit/>
          </a:bodyPr>
          <a:lstStyle>
            <a:lvl1pPr algn="ctr">
              <a:defRPr sz="4000" b="0">
                <a:solidFill>
                  <a:schemeClr val="bg1"/>
                </a:solidFill>
                <a:latin typeface="Futura Book" pitchFamily="2" charset="0"/>
              </a:defRPr>
            </a:lvl1pPr>
          </a:lstStyle>
          <a:p>
            <a:r>
              <a:rPr lang="en-US"/>
              <a:t>Click to edit Master title style</a:t>
            </a:r>
          </a:p>
        </p:txBody>
      </p:sp>
      <p:sp>
        <p:nvSpPr>
          <p:cNvPr id="8" name="Slide Number Placeholder 5">
            <a:extLst>
              <a:ext uri="{FF2B5EF4-FFF2-40B4-BE49-F238E27FC236}">
                <a16:creationId xmlns:a16="http://schemas.microsoft.com/office/drawing/2014/main" id="{E759FA70-DB31-ED4E-9EF6-9C9D810634D3}"/>
              </a:ext>
            </a:extLst>
          </p:cNvPr>
          <p:cNvSpPr txBox="1">
            <a:spLocks/>
          </p:cNvSpPr>
          <p:nvPr userDrawn="1"/>
        </p:nvSpPr>
        <p:spPr>
          <a:xfrm>
            <a:off x="11616726" y="6397448"/>
            <a:ext cx="49231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DA3586-0432-1C42-A11E-8D037F0BE7B7}" type="slidenum">
              <a:rPr lang="en-US" smtClean="0">
                <a:solidFill>
                  <a:srgbClr val="003764"/>
                </a:solidFill>
              </a:rPr>
              <a:pPr/>
              <a:t>‹#›</a:t>
            </a:fld>
            <a:endParaRPr lang="en-US">
              <a:solidFill>
                <a:srgbClr val="003764"/>
              </a:solidFill>
            </a:endParaRPr>
          </a:p>
        </p:txBody>
      </p:sp>
      <p:pic>
        <p:nvPicPr>
          <p:cNvPr id="5" name="Picture 4">
            <a:extLst>
              <a:ext uri="{FF2B5EF4-FFF2-40B4-BE49-F238E27FC236}">
                <a16:creationId xmlns:a16="http://schemas.microsoft.com/office/drawing/2014/main" id="{16110940-8DF5-5B49-B345-740BABFF7242}"/>
              </a:ext>
            </a:extLst>
          </p:cNvPr>
          <p:cNvPicPr>
            <a:picLocks noChangeAspect="1"/>
          </p:cNvPicPr>
          <p:nvPr userDrawn="1"/>
        </p:nvPicPr>
        <p:blipFill>
          <a:blip r:embed="rId2"/>
          <a:stretch>
            <a:fillRect/>
          </a:stretch>
        </p:blipFill>
        <p:spPr>
          <a:xfrm>
            <a:off x="838200" y="405372"/>
            <a:ext cx="458920" cy="692052"/>
          </a:xfrm>
          <a:prstGeom prst="rect">
            <a:avLst/>
          </a:prstGeom>
        </p:spPr>
      </p:pic>
      <p:sp>
        <p:nvSpPr>
          <p:cNvPr id="6" name="Content Placeholder 2">
            <a:extLst>
              <a:ext uri="{FF2B5EF4-FFF2-40B4-BE49-F238E27FC236}">
                <a16:creationId xmlns:a16="http://schemas.microsoft.com/office/drawing/2014/main" id="{3AE04D31-52BA-FC4F-9783-EF24B013367D}"/>
              </a:ext>
            </a:extLst>
          </p:cNvPr>
          <p:cNvSpPr>
            <a:spLocks noGrp="1"/>
          </p:cNvSpPr>
          <p:nvPr>
            <p:ph idx="1"/>
          </p:nvPr>
        </p:nvSpPr>
        <p:spPr>
          <a:xfrm>
            <a:off x="838200" y="1825625"/>
            <a:ext cx="10515600" cy="4351338"/>
          </a:xfrm>
        </p:spPr>
        <p:txBody>
          <a:bodyPr/>
          <a:lstStyle>
            <a:lvl1pPr>
              <a:defRPr>
                <a:latin typeface="Work Sans" pitchFamily="2" charset="77"/>
              </a:defRPr>
            </a:lvl1pPr>
            <a:lvl2pPr>
              <a:defRPr>
                <a:latin typeface="Work Sans" pitchFamily="2" charset="77"/>
              </a:defRPr>
            </a:lvl2pPr>
            <a:lvl3pPr>
              <a:defRPr>
                <a:latin typeface="Work Sans" pitchFamily="2" charset="77"/>
              </a:defRPr>
            </a:lvl3pPr>
            <a:lvl4pPr>
              <a:defRPr>
                <a:latin typeface="Work Sans" pitchFamily="2" charset="77"/>
              </a:defRPr>
            </a:lvl4pPr>
            <a:lvl5pPr>
              <a:defRPr>
                <a:latin typeface="Work Sa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28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456ACE-1AB6-F943-9567-84A9ED3E1C36}"/>
              </a:ext>
            </a:extLst>
          </p:cNvPr>
          <p:cNvSpPr/>
          <p:nvPr userDrawn="1"/>
        </p:nvSpPr>
        <p:spPr>
          <a:xfrm>
            <a:off x="0" y="0"/>
            <a:ext cx="12192000" cy="1502797"/>
          </a:xfrm>
          <a:prstGeom prst="rect">
            <a:avLst/>
          </a:prstGeom>
          <a:solidFill>
            <a:srgbClr val="003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a:extLst>
              <a:ext uri="{FF2B5EF4-FFF2-40B4-BE49-F238E27FC236}">
                <a16:creationId xmlns:a16="http://schemas.microsoft.com/office/drawing/2014/main" id="{E759FA70-DB31-ED4E-9EF6-9C9D810634D3}"/>
              </a:ext>
            </a:extLst>
          </p:cNvPr>
          <p:cNvSpPr txBox="1">
            <a:spLocks/>
          </p:cNvSpPr>
          <p:nvPr userDrawn="1"/>
        </p:nvSpPr>
        <p:spPr>
          <a:xfrm>
            <a:off x="11616726" y="124656"/>
            <a:ext cx="49231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10" name="Content Placeholder 2">
            <a:extLst>
              <a:ext uri="{FF2B5EF4-FFF2-40B4-BE49-F238E27FC236}">
                <a16:creationId xmlns:a16="http://schemas.microsoft.com/office/drawing/2014/main" id="{8CFEBA5A-1460-504D-A5B0-88A5AA609C41}"/>
              </a:ext>
            </a:extLst>
          </p:cNvPr>
          <p:cNvSpPr>
            <a:spLocks noGrp="1"/>
          </p:cNvSpPr>
          <p:nvPr>
            <p:ph sz="half" idx="1"/>
          </p:nvPr>
        </p:nvSpPr>
        <p:spPr>
          <a:xfrm>
            <a:off x="838200" y="1825625"/>
            <a:ext cx="5181600" cy="4351338"/>
          </a:xfrm>
        </p:spPr>
        <p:txBody>
          <a:bodyPr/>
          <a:lstStyle>
            <a:lvl1pPr>
              <a:defRPr>
                <a:latin typeface="Work Sans" pitchFamily="2" charset="77"/>
              </a:defRPr>
            </a:lvl1pPr>
            <a:lvl2pPr>
              <a:defRPr>
                <a:latin typeface="Work Sans" pitchFamily="2" charset="77"/>
              </a:defRPr>
            </a:lvl2pPr>
            <a:lvl3pPr>
              <a:defRPr>
                <a:latin typeface="Work Sans" pitchFamily="2" charset="77"/>
              </a:defRPr>
            </a:lvl3pPr>
            <a:lvl4pPr>
              <a:defRPr>
                <a:latin typeface="Work Sans" pitchFamily="2" charset="77"/>
              </a:defRPr>
            </a:lvl4pPr>
            <a:lvl5pPr>
              <a:defRPr>
                <a:latin typeface="Work Sa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7E1477F-7DBD-C344-A53B-2D77F23C5ACD}"/>
              </a:ext>
            </a:extLst>
          </p:cNvPr>
          <p:cNvSpPr>
            <a:spLocks noGrp="1"/>
          </p:cNvSpPr>
          <p:nvPr>
            <p:ph sz="half" idx="2"/>
          </p:nvPr>
        </p:nvSpPr>
        <p:spPr>
          <a:xfrm>
            <a:off x="6172200" y="1825625"/>
            <a:ext cx="5181600" cy="4351338"/>
          </a:xfrm>
        </p:spPr>
        <p:txBody>
          <a:bodyPr/>
          <a:lstStyle>
            <a:lvl1pPr>
              <a:defRPr>
                <a:latin typeface="Work Sans" pitchFamily="2" charset="77"/>
              </a:defRPr>
            </a:lvl1pPr>
            <a:lvl2pPr>
              <a:defRPr>
                <a:latin typeface="Work Sans" pitchFamily="2" charset="77"/>
              </a:defRPr>
            </a:lvl2pPr>
            <a:lvl3pPr>
              <a:defRPr>
                <a:latin typeface="Work Sans" pitchFamily="2" charset="77"/>
              </a:defRPr>
            </a:lvl3pPr>
            <a:lvl4pPr>
              <a:defRPr>
                <a:latin typeface="Work Sans" pitchFamily="2" charset="77"/>
              </a:defRPr>
            </a:lvl4pPr>
            <a:lvl5pPr>
              <a:defRPr>
                <a:latin typeface="Work Sa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lide Number Placeholder 5">
            <a:extLst>
              <a:ext uri="{FF2B5EF4-FFF2-40B4-BE49-F238E27FC236}">
                <a16:creationId xmlns:a16="http://schemas.microsoft.com/office/drawing/2014/main" id="{85ADCBE0-5AD0-FC48-BE22-6C724B57AA87}"/>
              </a:ext>
            </a:extLst>
          </p:cNvPr>
          <p:cNvSpPr txBox="1">
            <a:spLocks/>
          </p:cNvSpPr>
          <p:nvPr userDrawn="1"/>
        </p:nvSpPr>
        <p:spPr>
          <a:xfrm>
            <a:off x="11616726" y="6397448"/>
            <a:ext cx="492318"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DA3586-0432-1C42-A11E-8D037F0BE7B7}" type="slidenum">
              <a:rPr lang="en-US" smtClean="0">
                <a:solidFill>
                  <a:srgbClr val="003764"/>
                </a:solidFill>
              </a:rPr>
              <a:pPr/>
              <a:t>‹#›</a:t>
            </a:fld>
            <a:endParaRPr lang="en-US">
              <a:solidFill>
                <a:srgbClr val="003764"/>
              </a:solidFill>
            </a:endParaRPr>
          </a:p>
        </p:txBody>
      </p:sp>
      <p:pic>
        <p:nvPicPr>
          <p:cNvPr id="16" name="Picture 15">
            <a:extLst>
              <a:ext uri="{FF2B5EF4-FFF2-40B4-BE49-F238E27FC236}">
                <a16:creationId xmlns:a16="http://schemas.microsoft.com/office/drawing/2014/main" id="{7877F504-B6DF-F94C-BC24-B3F7A8450054}"/>
              </a:ext>
            </a:extLst>
          </p:cNvPr>
          <p:cNvPicPr>
            <a:picLocks noChangeAspect="1"/>
          </p:cNvPicPr>
          <p:nvPr userDrawn="1"/>
        </p:nvPicPr>
        <p:blipFill>
          <a:blip r:embed="rId2"/>
          <a:stretch>
            <a:fillRect/>
          </a:stretch>
        </p:blipFill>
        <p:spPr>
          <a:xfrm>
            <a:off x="838200" y="405372"/>
            <a:ext cx="458920" cy="692052"/>
          </a:xfrm>
          <a:prstGeom prst="rect">
            <a:avLst/>
          </a:prstGeom>
        </p:spPr>
      </p:pic>
      <p:sp>
        <p:nvSpPr>
          <p:cNvPr id="18" name="Title 1">
            <a:extLst>
              <a:ext uri="{FF2B5EF4-FFF2-40B4-BE49-F238E27FC236}">
                <a16:creationId xmlns:a16="http://schemas.microsoft.com/office/drawing/2014/main" id="{30182013-8E39-484F-9CAF-93FAC242A66C}"/>
              </a:ext>
            </a:extLst>
          </p:cNvPr>
          <p:cNvSpPr>
            <a:spLocks noGrp="1"/>
          </p:cNvSpPr>
          <p:nvPr>
            <p:ph type="title"/>
          </p:nvPr>
        </p:nvSpPr>
        <p:spPr>
          <a:xfrm>
            <a:off x="838200" y="177234"/>
            <a:ext cx="10515600" cy="1325563"/>
          </a:xfrm>
        </p:spPr>
        <p:txBody>
          <a:bodyPr>
            <a:normAutofit/>
          </a:bodyPr>
          <a:lstStyle>
            <a:lvl1pPr algn="ctr">
              <a:defRPr sz="4000" b="0">
                <a:solidFill>
                  <a:schemeClr val="bg1"/>
                </a:solidFill>
                <a:latin typeface="Futura Book" pitchFamily="2" charset="0"/>
              </a:defRPr>
            </a:lvl1pPr>
          </a:lstStyle>
          <a:p>
            <a:r>
              <a:rPr lang="en-US"/>
              <a:t>Click to edit Master title style</a:t>
            </a:r>
          </a:p>
        </p:txBody>
      </p:sp>
    </p:spTree>
    <p:extLst>
      <p:ext uri="{BB962C8B-B14F-4D97-AF65-F5344CB8AC3E}">
        <p14:creationId xmlns:p14="http://schemas.microsoft.com/office/powerpoint/2010/main" val="1462379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571682-993E-DD45-B4F0-67EB0B5294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F1E691-BE8D-9345-8486-2C7BA4F91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2439D-B664-134A-B591-835315C9AC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81D42A-184E-8F4B-8475-E409817D730F}" type="datetimeFigureOut">
              <a:rPr lang="en-US" smtClean="0"/>
              <a:t>6/6/2022</a:t>
            </a:fld>
            <a:endParaRPr lang="en-US"/>
          </a:p>
        </p:txBody>
      </p:sp>
      <p:sp>
        <p:nvSpPr>
          <p:cNvPr id="5" name="Footer Placeholder 4">
            <a:extLst>
              <a:ext uri="{FF2B5EF4-FFF2-40B4-BE49-F238E27FC236}">
                <a16:creationId xmlns:a16="http://schemas.microsoft.com/office/drawing/2014/main" id="{D461C4B8-F09C-DE4E-B7D5-403CBAB2B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DA1F47-4E55-B443-94E8-A6F50FC5F6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A3586-0432-1C42-A11E-8D037F0BE7B7}" type="slidenum">
              <a:rPr lang="en-US" smtClean="0"/>
              <a:t>‹#›</a:t>
            </a:fld>
            <a:endParaRPr lang="en-US"/>
          </a:p>
        </p:txBody>
      </p:sp>
    </p:spTree>
    <p:extLst>
      <p:ext uri="{BB962C8B-B14F-4D97-AF65-F5344CB8AC3E}">
        <p14:creationId xmlns:p14="http://schemas.microsoft.com/office/powerpoint/2010/main" val="334980200"/>
      </p:ext>
    </p:extLst>
  </p:cSld>
  <p:clrMap bg1="lt1" tx1="dk1" bg2="lt2" tx2="dk2" accent1="accent1" accent2="accent2" accent3="accent3" accent4="accent4" accent5="accent5" accent6="accent6" hlink="hlink" folHlink="folHlink"/>
  <p:sldLayoutIdLst>
    <p:sldLayoutId id="2147483667" r:id="rId1"/>
    <p:sldLayoutId id="2147483649" r:id="rId2"/>
    <p:sldLayoutId id="2147483662" r:id="rId3"/>
    <p:sldLayoutId id="2147483668" r:id="rId4"/>
    <p:sldLayoutId id="2147483660"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66321F-BA01-47F3-9182-29917B8D314B}"/>
              </a:ext>
            </a:extLst>
          </p:cNvPr>
          <p:cNvPicPr>
            <a:picLocks noChangeAspect="1"/>
          </p:cNvPicPr>
          <p:nvPr/>
        </p:nvPicPr>
        <p:blipFill>
          <a:blip r:embed="rId3"/>
          <a:stretch>
            <a:fillRect/>
          </a:stretch>
        </p:blipFill>
        <p:spPr>
          <a:xfrm>
            <a:off x="0" y="8774"/>
            <a:ext cx="12192000" cy="6840452"/>
          </a:xfrm>
          <a:prstGeom prst="rect">
            <a:avLst/>
          </a:prstGeom>
        </p:spPr>
      </p:pic>
      <p:pic>
        <p:nvPicPr>
          <p:cNvPr id="5" name="Picture 4" descr="A picture containing qr code&#10;&#10;Description automatically generated">
            <a:extLst>
              <a:ext uri="{FF2B5EF4-FFF2-40B4-BE49-F238E27FC236}">
                <a16:creationId xmlns:a16="http://schemas.microsoft.com/office/drawing/2014/main" id="{07B884C6-257A-4AC3-BB63-C7BAE71355D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38" b="96207" l="9504" r="89504">
                        <a14:foregroundMark x1="35035" y1="9483" x2="35035" y2="9483"/>
                        <a14:foregroundMark x1="51064" y1="92414" x2="51064" y2="92414"/>
                        <a14:foregroundMark x1="50071" y1="96379" x2="50071" y2="96379"/>
                        <a14:foregroundMark x1="60426" y1="9138" x2="60426" y2="9138"/>
                      </a14:backgroundRemoval>
                    </a14:imgEffect>
                  </a14:imgLayer>
                </a14:imgProps>
              </a:ext>
            </a:extLst>
          </a:blip>
          <a:stretch>
            <a:fillRect/>
          </a:stretch>
        </p:blipFill>
        <p:spPr>
          <a:xfrm>
            <a:off x="0" y="310280"/>
            <a:ext cx="1485220" cy="1221883"/>
          </a:xfrm>
          <a:prstGeom prst="rect">
            <a:avLst/>
          </a:prstGeom>
        </p:spPr>
      </p:pic>
      <p:pic>
        <p:nvPicPr>
          <p:cNvPr id="7" name="Picture 6" descr="Logo&#10;&#10;Description automatically generated">
            <a:extLst>
              <a:ext uri="{FF2B5EF4-FFF2-40B4-BE49-F238E27FC236}">
                <a16:creationId xmlns:a16="http://schemas.microsoft.com/office/drawing/2014/main" id="{1F0A01A0-DE96-4058-95CD-8DA37A55AA43}"/>
              </a:ext>
            </a:extLst>
          </p:cNvPr>
          <p:cNvPicPr>
            <a:picLocks noChangeAspect="1"/>
          </p:cNvPicPr>
          <p:nvPr/>
        </p:nvPicPr>
        <p:blipFill>
          <a:blip r:embed="rId6"/>
          <a:stretch>
            <a:fillRect/>
          </a:stretch>
        </p:blipFill>
        <p:spPr>
          <a:xfrm>
            <a:off x="1718441" y="423844"/>
            <a:ext cx="983983" cy="983983"/>
          </a:xfrm>
          <a:prstGeom prst="rect">
            <a:avLst/>
          </a:prstGeom>
        </p:spPr>
      </p:pic>
      <p:cxnSp>
        <p:nvCxnSpPr>
          <p:cNvPr id="9" name="Straight Connector 8">
            <a:extLst>
              <a:ext uri="{FF2B5EF4-FFF2-40B4-BE49-F238E27FC236}">
                <a16:creationId xmlns:a16="http://schemas.microsoft.com/office/drawing/2014/main" id="{ECF5DBE8-137E-49C4-829D-8DD4EE8775F9}"/>
              </a:ext>
            </a:extLst>
          </p:cNvPr>
          <p:cNvCxnSpPr>
            <a:cxnSpLocks/>
          </p:cNvCxnSpPr>
          <p:nvPr/>
        </p:nvCxnSpPr>
        <p:spPr>
          <a:xfrm>
            <a:off x="1404197" y="310280"/>
            <a:ext cx="0" cy="122188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93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Elevations</a:t>
            </a:r>
          </a:p>
        </p:txBody>
      </p:sp>
      <p:pic>
        <p:nvPicPr>
          <p:cNvPr id="4" name="Picture 3">
            <a:extLst>
              <a:ext uri="{FF2B5EF4-FFF2-40B4-BE49-F238E27FC236}">
                <a16:creationId xmlns:a16="http://schemas.microsoft.com/office/drawing/2014/main" id="{D90520AF-739D-4993-A6D3-E1F18F4E74AB}"/>
              </a:ext>
            </a:extLst>
          </p:cNvPr>
          <p:cNvPicPr>
            <a:picLocks noChangeAspect="1"/>
          </p:cNvPicPr>
          <p:nvPr/>
        </p:nvPicPr>
        <p:blipFill rotWithShape="1">
          <a:blip r:embed="rId3"/>
          <a:srcRect l="1035" t="3649" r="1035" b="1085"/>
          <a:stretch/>
        </p:blipFill>
        <p:spPr>
          <a:xfrm>
            <a:off x="2465692" y="1560604"/>
            <a:ext cx="7260616" cy="5297396"/>
          </a:xfrm>
          <a:prstGeom prst="rect">
            <a:avLst/>
          </a:prstGeom>
        </p:spPr>
      </p:pic>
    </p:spTree>
    <p:extLst>
      <p:ext uri="{BB962C8B-B14F-4D97-AF65-F5344CB8AC3E}">
        <p14:creationId xmlns:p14="http://schemas.microsoft.com/office/powerpoint/2010/main" val="1668885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Project Renderings</a:t>
            </a:r>
          </a:p>
        </p:txBody>
      </p:sp>
      <p:pic>
        <p:nvPicPr>
          <p:cNvPr id="5" name="Picture 4">
            <a:extLst>
              <a:ext uri="{FF2B5EF4-FFF2-40B4-BE49-F238E27FC236}">
                <a16:creationId xmlns:a16="http://schemas.microsoft.com/office/drawing/2014/main" id="{05F3C43A-4CC8-4718-8870-8ACBD5204C57}"/>
              </a:ext>
            </a:extLst>
          </p:cNvPr>
          <p:cNvPicPr>
            <a:picLocks noChangeAspect="1"/>
          </p:cNvPicPr>
          <p:nvPr/>
        </p:nvPicPr>
        <p:blipFill>
          <a:blip r:embed="rId3"/>
          <a:stretch>
            <a:fillRect/>
          </a:stretch>
        </p:blipFill>
        <p:spPr>
          <a:xfrm>
            <a:off x="0" y="1502797"/>
            <a:ext cx="9523544" cy="5352019"/>
          </a:xfrm>
          <a:prstGeom prst="rect">
            <a:avLst/>
          </a:prstGeom>
        </p:spPr>
      </p:pic>
    </p:spTree>
    <p:extLst>
      <p:ext uri="{BB962C8B-B14F-4D97-AF65-F5344CB8AC3E}">
        <p14:creationId xmlns:p14="http://schemas.microsoft.com/office/powerpoint/2010/main" val="2261018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Project Renderings</a:t>
            </a:r>
          </a:p>
        </p:txBody>
      </p:sp>
      <p:pic>
        <p:nvPicPr>
          <p:cNvPr id="4" name="Picture 3">
            <a:extLst>
              <a:ext uri="{FF2B5EF4-FFF2-40B4-BE49-F238E27FC236}">
                <a16:creationId xmlns:a16="http://schemas.microsoft.com/office/drawing/2014/main" id="{BB7C32AA-CF6E-4DCB-A706-3FFF9FAA0B5C}"/>
              </a:ext>
            </a:extLst>
          </p:cNvPr>
          <p:cNvPicPr>
            <a:picLocks noChangeAspect="1"/>
          </p:cNvPicPr>
          <p:nvPr/>
        </p:nvPicPr>
        <p:blipFill>
          <a:blip r:embed="rId3"/>
          <a:stretch>
            <a:fillRect/>
          </a:stretch>
        </p:blipFill>
        <p:spPr>
          <a:xfrm>
            <a:off x="0" y="1501164"/>
            <a:ext cx="9528313" cy="5351791"/>
          </a:xfrm>
          <a:prstGeom prst="rect">
            <a:avLst/>
          </a:prstGeom>
        </p:spPr>
      </p:pic>
    </p:spTree>
    <p:extLst>
      <p:ext uri="{BB962C8B-B14F-4D97-AF65-F5344CB8AC3E}">
        <p14:creationId xmlns:p14="http://schemas.microsoft.com/office/powerpoint/2010/main" val="3529225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Project Renderings</a:t>
            </a:r>
          </a:p>
        </p:txBody>
      </p:sp>
      <p:pic>
        <p:nvPicPr>
          <p:cNvPr id="5" name="Picture 4">
            <a:extLst>
              <a:ext uri="{FF2B5EF4-FFF2-40B4-BE49-F238E27FC236}">
                <a16:creationId xmlns:a16="http://schemas.microsoft.com/office/drawing/2014/main" id="{1B2516A7-E9C2-4FC5-A83F-333D1B0CBECC}"/>
              </a:ext>
            </a:extLst>
          </p:cNvPr>
          <p:cNvPicPr>
            <a:picLocks noChangeAspect="1"/>
          </p:cNvPicPr>
          <p:nvPr/>
        </p:nvPicPr>
        <p:blipFill>
          <a:blip r:embed="rId3"/>
          <a:stretch>
            <a:fillRect/>
          </a:stretch>
        </p:blipFill>
        <p:spPr>
          <a:xfrm>
            <a:off x="0" y="1499522"/>
            <a:ext cx="9528313" cy="5356349"/>
          </a:xfrm>
          <a:prstGeom prst="rect">
            <a:avLst/>
          </a:prstGeom>
        </p:spPr>
      </p:pic>
    </p:spTree>
    <p:extLst>
      <p:ext uri="{BB962C8B-B14F-4D97-AF65-F5344CB8AC3E}">
        <p14:creationId xmlns:p14="http://schemas.microsoft.com/office/powerpoint/2010/main" val="1293163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Project Renderings</a:t>
            </a:r>
          </a:p>
        </p:txBody>
      </p:sp>
      <p:pic>
        <p:nvPicPr>
          <p:cNvPr id="4" name="Picture 3">
            <a:extLst>
              <a:ext uri="{FF2B5EF4-FFF2-40B4-BE49-F238E27FC236}">
                <a16:creationId xmlns:a16="http://schemas.microsoft.com/office/drawing/2014/main" id="{5A70EF34-4EDC-49D0-A209-5E74A502145E}"/>
              </a:ext>
            </a:extLst>
          </p:cNvPr>
          <p:cNvPicPr>
            <a:picLocks noChangeAspect="1"/>
          </p:cNvPicPr>
          <p:nvPr/>
        </p:nvPicPr>
        <p:blipFill>
          <a:blip r:embed="rId3"/>
          <a:stretch>
            <a:fillRect/>
          </a:stretch>
        </p:blipFill>
        <p:spPr>
          <a:xfrm>
            <a:off x="0" y="1502797"/>
            <a:ext cx="9541565" cy="5342214"/>
          </a:xfrm>
          <a:prstGeom prst="rect">
            <a:avLst/>
          </a:prstGeom>
        </p:spPr>
      </p:pic>
    </p:spTree>
    <p:extLst>
      <p:ext uri="{BB962C8B-B14F-4D97-AF65-F5344CB8AC3E}">
        <p14:creationId xmlns:p14="http://schemas.microsoft.com/office/powerpoint/2010/main" val="902492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Project Renderings</a:t>
            </a:r>
          </a:p>
        </p:txBody>
      </p:sp>
      <p:pic>
        <p:nvPicPr>
          <p:cNvPr id="5" name="Picture 4">
            <a:extLst>
              <a:ext uri="{FF2B5EF4-FFF2-40B4-BE49-F238E27FC236}">
                <a16:creationId xmlns:a16="http://schemas.microsoft.com/office/drawing/2014/main" id="{12D9E050-ACB4-4475-8F40-2259E9C41574}"/>
              </a:ext>
            </a:extLst>
          </p:cNvPr>
          <p:cNvPicPr>
            <a:picLocks noChangeAspect="1"/>
          </p:cNvPicPr>
          <p:nvPr/>
        </p:nvPicPr>
        <p:blipFill>
          <a:blip r:embed="rId3"/>
          <a:stretch>
            <a:fillRect/>
          </a:stretch>
        </p:blipFill>
        <p:spPr>
          <a:xfrm>
            <a:off x="0" y="1501458"/>
            <a:ext cx="9528313" cy="5350973"/>
          </a:xfrm>
          <a:prstGeom prst="rect">
            <a:avLst/>
          </a:prstGeom>
        </p:spPr>
      </p:pic>
    </p:spTree>
    <p:extLst>
      <p:ext uri="{BB962C8B-B14F-4D97-AF65-F5344CB8AC3E}">
        <p14:creationId xmlns:p14="http://schemas.microsoft.com/office/powerpoint/2010/main" val="1423870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a:xfrm>
            <a:off x="838200" y="165659"/>
            <a:ext cx="10515600" cy="1325563"/>
          </a:xfrm>
        </p:spPr>
        <p:txBody>
          <a:bodyPr>
            <a:normAutofit/>
          </a:bodyPr>
          <a:lstStyle/>
          <a:p>
            <a:r>
              <a:rPr lang="en-US" sz="4800" dirty="0">
                <a:latin typeface="Calibri Light" panose="020F0302020204030204" pitchFamily="34" charset="0"/>
                <a:cs typeface="Calibri Light" panose="020F0302020204030204" pitchFamily="34" charset="0"/>
              </a:rPr>
              <a:t>Height &amp; Angular Plane</a:t>
            </a:r>
          </a:p>
        </p:txBody>
      </p:sp>
      <p:pic>
        <p:nvPicPr>
          <p:cNvPr id="7" name="Picture 6">
            <a:extLst>
              <a:ext uri="{FF2B5EF4-FFF2-40B4-BE49-F238E27FC236}">
                <a16:creationId xmlns:a16="http://schemas.microsoft.com/office/drawing/2014/main" id="{9C6D7C67-32D4-4192-ADF3-12B3BD9D74E6}"/>
              </a:ext>
            </a:extLst>
          </p:cNvPr>
          <p:cNvPicPr>
            <a:picLocks noChangeAspect="1"/>
          </p:cNvPicPr>
          <p:nvPr/>
        </p:nvPicPr>
        <p:blipFill>
          <a:blip r:embed="rId3"/>
          <a:stretch>
            <a:fillRect/>
          </a:stretch>
        </p:blipFill>
        <p:spPr>
          <a:xfrm>
            <a:off x="8113854" y="1537688"/>
            <a:ext cx="3714584" cy="5320312"/>
          </a:xfrm>
          <a:prstGeom prst="rect">
            <a:avLst/>
          </a:prstGeom>
        </p:spPr>
      </p:pic>
      <p:sp>
        <p:nvSpPr>
          <p:cNvPr id="8" name="Rectangle 7">
            <a:extLst>
              <a:ext uri="{FF2B5EF4-FFF2-40B4-BE49-F238E27FC236}">
                <a16:creationId xmlns:a16="http://schemas.microsoft.com/office/drawing/2014/main" id="{1679A409-10D6-4FAF-ABE9-12EAE6C01C7F}"/>
              </a:ext>
            </a:extLst>
          </p:cNvPr>
          <p:cNvSpPr/>
          <p:nvPr/>
        </p:nvSpPr>
        <p:spPr>
          <a:xfrm>
            <a:off x="8113854" y="1537688"/>
            <a:ext cx="983847" cy="244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E72F1DA4-7759-4957-A590-A8AA3BA80A53}"/>
              </a:ext>
            </a:extLst>
          </p:cNvPr>
          <p:cNvPicPr>
            <a:picLocks noChangeAspect="1"/>
          </p:cNvPicPr>
          <p:nvPr/>
        </p:nvPicPr>
        <p:blipFill>
          <a:blip r:embed="rId4"/>
          <a:stretch>
            <a:fillRect/>
          </a:stretch>
        </p:blipFill>
        <p:spPr>
          <a:xfrm>
            <a:off x="256039" y="1660094"/>
            <a:ext cx="7644215" cy="3387524"/>
          </a:xfrm>
          <a:prstGeom prst="rect">
            <a:avLst/>
          </a:prstGeom>
        </p:spPr>
      </p:pic>
      <p:sp>
        <p:nvSpPr>
          <p:cNvPr id="11" name="TextBox 10">
            <a:extLst>
              <a:ext uri="{FF2B5EF4-FFF2-40B4-BE49-F238E27FC236}">
                <a16:creationId xmlns:a16="http://schemas.microsoft.com/office/drawing/2014/main" id="{9DF71968-E746-4EE8-8DDE-15282073A21E}"/>
              </a:ext>
            </a:extLst>
          </p:cNvPr>
          <p:cNvSpPr txBox="1"/>
          <p:nvPr/>
        </p:nvSpPr>
        <p:spPr>
          <a:xfrm>
            <a:off x="256039" y="5216490"/>
            <a:ext cx="7644215"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Proposed 12-storey height is characteristic of other multiple dwellings surrounding the Downtown Urban Growth Centre</a:t>
            </a:r>
          </a:p>
          <a:p>
            <a:endParaRPr lang="en-US"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dirty="0">
                <a:latin typeface="Calibri Light" panose="020F0302020204030204" pitchFamily="34" charset="0"/>
                <a:cs typeface="Calibri Light" panose="020F0302020204030204" pitchFamily="34" charset="0"/>
              </a:rPr>
              <a:t>Though prescribed angular planes are not met, the proposed massing design is sympathetic to surrounding properties</a:t>
            </a:r>
            <a:endParaRPr lang="en-CA"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444903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Site Circulation</a:t>
            </a:r>
          </a:p>
        </p:txBody>
      </p:sp>
      <p:pic>
        <p:nvPicPr>
          <p:cNvPr id="4" name="Picture 3">
            <a:extLst>
              <a:ext uri="{FF2B5EF4-FFF2-40B4-BE49-F238E27FC236}">
                <a16:creationId xmlns:a16="http://schemas.microsoft.com/office/drawing/2014/main" id="{D404175F-5C0C-4AB9-BDAA-BC092EA0C0A7}"/>
              </a:ext>
            </a:extLst>
          </p:cNvPr>
          <p:cNvPicPr>
            <a:picLocks noChangeAspect="1"/>
          </p:cNvPicPr>
          <p:nvPr/>
        </p:nvPicPr>
        <p:blipFill>
          <a:blip r:embed="rId3"/>
          <a:stretch>
            <a:fillRect/>
          </a:stretch>
        </p:blipFill>
        <p:spPr>
          <a:xfrm>
            <a:off x="1564602" y="1565729"/>
            <a:ext cx="9062796" cy="5115037"/>
          </a:xfrm>
          <a:prstGeom prst="rect">
            <a:avLst/>
          </a:prstGeom>
        </p:spPr>
      </p:pic>
    </p:spTree>
    <p:extLst>
      <p:ext uri="{BB962C8B-B14F-4D97-AF65-F5344CB8AC3E}">
        <p14:creationId xmlns:p14="http://schemas.microsoft.com/office/powerpoint/2010/main" val="1341072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DF5A3-7C20-4C4D-84C9-FDCE19D45358}"/>
              </a:ext>
            </a:extLst>
          </p:cNvPr>
          <p:cNvSpPr>
            <a:spLocks noGrp="1"/>
          </p:cNvSpPr>
          <p:nvPr>
            <p:ph type="title"/>
          </p:nvPr>
        </p:nvSpPr>
        <p:spPr/>
        <p:txBody>
          <a:bodyPr/>
          <a:lstStyle/>
          <a:p>
            <a:r>
              <a:rPr lang="en-US" dirty="0"/>
              <a:t>Landscaping</a:t>
            </a:r>
            <a:endParaRPr lang="en-CA" dirty="0"/>
          </a:p>
        </p:txBody>
      </p:sp>
      <p:pic>
        <p:nvPicPr>
          <p:cNvPr id="5" name="Picture 4">
            <a:extLst>
              <a:ext uri="{FF2B5EF4-FFF2-40B4-BE49-F238E27FC236}">
                <a16:creationId xmlns:a16="http://schemas.microsoft.com/office/drawing/2014/main" id="{49CB831A-B803-4E07-9CC2-3746054861AE}"/>
              </a:ext>
            </a:extLst>
          </p:cNvPr>
          <p:cNvPicPr>
            <a:picLocks noChangeAspect="1"/>
          </p:cNvPicPr>
          <p:nvPr/>
        </p:nvPicPr>
        <p:blipFill>
          <a:blip r:embed="rId2"/>
          <a:stretch>
            <a:fillRect/>
          </a:stretch>
        </p:blipFill>
        <p:spPr>
          <a:xfrm>
            <a:off x="1526231" y="1599476"/>
            <a:ext cx="9139537" cy="4963369"/>
          </a:xfrm>
          <a:prstGeom prst="rect">
            <a:avLst/>
          </a:prstGeom>
        </p:spPr>
      </p:pic>
    </p:spTree>
    <p:extLst>
      <p:ext uri="{BB962C8B-B14F-4D97-AF65-F5344CB8AC3E}">
        <p14:creationId xmlns:p14="http://schemas.microsoft.com/office/powerpoint/2010/main" val="315661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Visual Impact Assessment</a:t>
            </a:r>
          </a:p>
        </p:txBody>
      </p:sp>
      <p:pic>
        <p:nvPicPr>
          <p:cNvPr id="6" name="Picture 5">
            <a:extLst>
              <a:ext uri="{FF2B5EF4-FFF2-40B4-BE49-F238E27FC236}">
                <a16:creationId xmlns:a16="http://schemas.microsoft.com/office/drawing/2014/main" id="{CFBC11C8-D248-43E4-AC50-A17E42F825B1}"/>
              </a:ext>
            </a:extLst>
          </p:cNvPr>
          <p:cNvPicPr>
            <a:picLocks noChangeAspect="1"/>
          </p:cNvPicPr>
          <p:nvPr/>
        </p:nvPicPr>
        <p:blipFill>
          <a:blip r:embed="rId3"/>
          <a:stretch>
            <a:fillRect/>
          </a:stretch>
        </p:blipFill>
        <p:spPr>
          <a:xfrm>
            <a:off x="133350" y="1709322"/>
            <a:ext cx="11925300" cy="4448175"/>
          </a:xfrm>
          <a:prstGeom prst="rect">
            <a:avLst/>
          </a:prstGeom>
        </p:spPr>
      </p:pic>
      <p:sp>
        <p:nvSpPr>
          <p:cNvPr id="3" name="TextBox 2">
            <a:extLst>
              <a:ext uri="{FF2B5EF4-FFF2-40B4-BE49-F238E27FC236}">
                <a16:creationId xmlns:a16="http://schemas.microsoft.com/office/drawing/2014/main" id="{CD887AD7-AFC6-4966-A3AE-D099BD4D10B4}"/>
              </a:ext>
            </a:extLst>
          </p:cNvPr>
          <p:cNvSpPr txBox="1"/>
          <p:nvPr/>
        </p:nvSpPr>
        <p:spPr>
          <a:xfrm>
            <a:off x="845193" y="6115191"/>
            <a:ext cx="4589121" cy="338554"/>
          </a:xfrm>
          <a:prstGeom prst="rect">
            <a:avLst/>
          </a:prstGeom>
          <a:noFill/>
        </p:spPr>
        <p:txBody>
          <a:bodyPr wrap="square" rtlCol="0">
            <a:spAutoFit/>
          </a:bodyPr>
          <a:lstStyle/>
          <a:p>
            <a:pPr algn="ctr"/>
            <a:r>
              <a:rPr lang="en-US" sz="1600" dirty="0">
                <a:latin typeface="Calibri Light" panose="020F0302020204030204" pitchFamily="34" charset="0"/>
                <a:cs typeface="Calibri Light" panose="020F0302020204030204" pitchFamily="34" charset="0"/>
              </a:rPr>
              <a:t>Current condition looking west on Hunter Street East</a:t>
            </a:r>
            <a:endParaRPr lang="en-CA" sz="16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22DDEA4D-7B99-4D06-B556-097D837800CE}"/>
              </a:ext>
            </a:extLst>
          </p:cNvPr>
          <p:cNvSpPr txBox="1"/>
          <p:nvPr/>
        </p:nvSpPr>
        <p:spPr>
          <a:xfrm>
            <a:off x="6757687" y="6135687"/>
            <a:ext cx="4782273"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rPr>
              <a:t>Proposed condition looking west on Hunter Street East</a:t>
            </a:r>
            <a:endParaRPr kumimoji="0" lang="en-CA" sz="1600" b="0" i="0" u="none" strike="noStrike" kern="1200" cap="none" spc="0" normalizeH="0" baseline="0" noProof="0" dirty="0">
              <a:ln>
                <a:noFill/>
              </a:ln>
              <a:solidFill>
                <a:prstClr val="black"/>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954871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E02CE-1EB8-FA4C-BA40-8DD1AB783FE5}"/>
              </a:ext>
            </a:extLst>
          </p:cNvPr>
          <p:cNvSpPr>
            <a:spLocks noGrp="1"/>
          </p:cNvSpPr>
          <p:nvPr>
            <p:ph type="ctrTitle"/>
          </p:nvPr>
        </p:nvSpPr>
        <p:spPr/>
        <p:txBody>
          <a:bodyPr>
            <a:noAutofit/>
          </a:bodyPr>
          <a:lstStyle/>
          <a:p>
            <a:r>
              <a:rPr lang="en-US" sz="5400" dirty="0">
                <a:latin typeface="Calibri Light" panose="020F0302020204030204" pitchFamily="34" charset="0"/>
                <a:cs typeface="Calibri Light" panose="020F0302020204030204" pitchFamily="34" charset="0"/>
              </a:rPr>
              <a:t>Design Review Panel</a:t>
            </a:r>
          </a:p>
        </p:txBody>
      </p:sp>
      <p:sp>
        <p:nvSpPr>
          <p:cNvPr id="3" name="Subtitle 2">
            <a:extLst>
              <a:ext uri="{FF2B5EF4-FFF2-40B4-BE49-F238E27FC236}">
                <a16:creationId xmlns:a16="http://schemas.microsoft.com/office/drawing/2014/main" id="{24478023-040A-444B-8DD6-7168D26AB558}"/>
              </a:ext>
            </a:extLst>
          </p:cNvPr>
          <p:cNvSpPr>
            <a:spLocks noGrp="1"/>
          </p:cNvSpPr>
          <p:nvPr>
            <p:ph type="subTitle" idx="1"/>
          </p:nvPr>
        </p:nvSpPr>
        <p:spPr>
          <a:xfrm>
            <a:off x="1524000" y="2099144"/>
            <a:ext cx="9220200" cy="2578363"/>
          </a:xfrm>
        </p:spPr>
        <p:txBody>
          <a:bodyPr>
            <a:normAutofit/>
          </a:bodyPr>
          <a:lstStyle/>
          <a:p>
            <a:endParaRPr lang="en-US" dirty="0">
              <a:latin typeface="Calibri" panose="020F0502020204030204" pitchFamily="34" charset="0"/>
              <a:cs typeface="Calibri" panose="020F0502020204030204" pitchFamily="34" charset="0"/>
            </a:endParaRPr>
          </a:p>
          <a:p>
            <a:r>
              <a:rPr lang="en-US" dirty="0">
                <a:latin typeface="Calibri Light" panose="020F0302020204030204" pitchFamily="34" charset="0"/>
                <a:cs typeface="Calibri Light" panose="020F0302020204030204" pitchFamily="34" charset="0"/>
              </a:rPr>
              <a:t>Official Plan and Zoning By-law Amendment Applications</a:t>
            </a:r>
          </a:p>
          <a:p>
            <a:r>
              <a:rPr lang="en-US" dirty="0">
                <a:latin typeface="Calibri Light" panose="020F0302020204030204" pitchFamily="34" charset="0"/>
                <a:cs typeface="Calibri Light" panose="020F0302020204030204" pitchFamily="34" charset="0"/>
              </a:rPr>
              <a:t>186 Hunter Street East, Hamilton</a:t>
            </a:r>
          </a:p>
        </p:txBody>
      </p:sp>
      <p:sp>
        <p:nvSpPr>
          <p:cNvPr id="4" name="Subtitle 2">
            <a:extLst>
              <a:ext uri="{FF2B5EF4-FFF2-40B4-BE49-F238E27FC236}">
                <a16:creationId xmlns:a16="http://schemas.microsoft.com/office/drawing/2014/main" id="{6C2627CE-68FF-42F2-A208-B8DEC98687A7}"/>
              </a:ext>
            </a:extLst>
          </p:cNvPr>
          <p:cNvSpPr txBox="1">
            <a:spLocks/>
          </p:cNvSpPr>
          <p:nvPr/>
        </p:nvSpPr>
        <p:spPr>
          <a:xfrm>
            <a:off x="1524000" y="4998742"/>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Work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Calibri Light" panose="020F0302020204030204" pitchFamily="34" charset="0"/>
                <a:cs typeface="Calibri Light" panose="020F0302020204030204" pitchFamily="34" charset="0"/>
              </a:rPr>
              <a:t>Owner: Wellington Hamilton Non-Profit Housing Inc.</a:t>
            </a:r>
          </a:p>
          <a:p>
            <a:r>
              <a:rPr lang="en-US" sz="2000" dirty="0">
                <a:latin typeface="Calibri Light" panose="020F0302020204030204" pitchFamily="34" charset="0"/>
                <a:cs typeface="Calibri Light" panose="020F0302020204030204" pitchFamily="34" charset="0"/>
              </a:rPr>
              <a:t>Agent: </a:t>
            </a:r>
            <a:r>
              <a:rPr lang="en-US" sz="2000" dirty="0" err="1">
                <a:latin typeface="Calibri Light" panose="020F0302020204030204" pitchFamily="34" charset="0"/>
                <a:cs typeface="Calibri Light" panose="020F0302020204030204" pitchFamily="34" charset="0"/>
              </a:rPr>
              <a:t>UrbanSolutions</a:t>
            </a:r>
            <a:r>
              <a:rPr lang="en-US" sz="2000" dirty="0">
                <a:latin typeface="Calibri Light" panose="020F0302020204030204" pitchFamily="34" charset="0"/>
                <a:cs typeface="Calibri Light" panose="020F0302020204030204" pitchFamily="34" charset="0"/>
              </a:rPr>
              <a:t> Planning &amp; Land Development Consultants Inc.</a:t>
            </a:r>
          </a:p>
          <a:p>
            <a:r>
              <a:rPr lang="en-US" sz="2000" dirty="0">
                <a:latin typeface="Calibri Light" panose="020F0302020204030204" pitchFamily="34" charset="0"/>
                <a:cs typeface="Calibri Light" panose="020F0302020204030204" pitchFamily="34" charset="0"/>
              </a:rPr>
              <a:t>April 14</a:t>
            </a:r>
            <a:r>
              <a:rPr lang="en-US" sz="2000" baseline="30000" dirty="0">
                <a:latin typeface="Calibri Light" panose="020F0302020204030204" pitchFamily="34" charset="0"/>
                <a:cs typeface="Calibri Light" panose="020F0302020204030204" pitchFamily="34" charset="0"/>
              </a:rPr>
              <a:t>th</a:t>
            </a:r>
            <a:r>
              <a:rPr lang="en-US" sz="2000" dirty="0">
                <a:latin typeface="Calibri Light" panose="020F0302020204030204" pitchFamily="34" charset="0"/>
                <a:cs typeface="Calibri Light" panose="020F0302020204030204" pitchFamily="34" charset="0"/>
              </a:rPr>
              <a:t>, 2022</a:t>
            </a:r>
          </a:p>
        </p:txBody>
      </p:sp>
    </p:spTree>
    <p:extLst>
      <p:ext uri="{BB962C8B-B14F-4D97-AF65-F5344CB8AC3E}">
        <p14:creationId xmlns:p14="http://schemas.microsoft.com/office/powerpoint/2010/main" val="3479662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Visual Impact Assessment</a:t>
            </a:r>
          </a:p>
        </p:txBody>
      </p:sp>
      <p:pic>
        <p:nvPicPr>
          <p:cNvPr id="4" name="Picture 3">
            <a:extLst>
              <a:ext uri="{FF2B5EF4-FFF2-40B4-BE49-F238E27FC236}">
                <a16:creationId xmlns:a16="http://schemas.microsoft.com/office/drawing/2014/main" id="{FDCAA818-E9B8-4E1B-AB3E-53E8A36E74F7}"/>
              </a:ext>
            </a:extLst>
          </p:cNvPr>
          <p:cNvPicPr>
            <a:picLocks noChangeAspect="1"/>
          </p:cNvPicPr>
          <p:nvPr/>
        </p:nvPicPr>
        <p:blipFill>
          <a:blip r:embed="rId3"/>
          <a:stretch>
            <a:fillRect/>
          </a:stretch>
        </p:blipFill>
        <p:spPr>
          <a:xfrm>
            <a:off x="138112" y="1709322"/>
            <a:ext cx="11915775" cy="4419600"/>
          </a:xfrm>
          <a:prstGeom prst="rect">
            <a:avLst/>
          </a:prstGeom>
        </p:spPr>
      </p:pic>
      <p:sp>
        <p:nvSpPr>
          <p:cNvPr id="6" name="TextBox 5">
            <a:extLst>
              <a:ext uri="{FF2B5EF4-FFF2-40B4-BE49-F238E27FC236}">
                <a16:creationId xmlns:a16="http://schemas.microsoft.com/office/drawing/2014/main" id="{FD1F35D0-ABAB-4EB8-BBC2-9EB2EA1C9099}"/>
              </a:ext>
            </a:extLst>
          </p:cNvPr>
          <p:cNvSpPr txBox="1"/>
          <p:nvPr/>
        </p:nvSpPr>
        <p:spPr>
          <a:xfrm>
            <a:off x="480590" y="6148947"/>
            <a:ext cx="5457222" cy="584775"/>
          </a:xfrm>
          <a:prstGeom prst="rect">
            <a:avLst/>
          </a:prstGeom>
          <a:noFill/>
        </p:spPr>
        <p:txBody>
          <a:bodyPr wrap="square" rtlCol="0">
            <a:spAutoFit/>
          </a:bodyPr>
          <a:lstStyle/>
          <a:p>
            <a:r>
              <a:rPr lang="en-US" sz="1600" dirty="0">
                <a:latin typeface="Calibri Light" panose="020F0302020204030204" pitchFamily="34" charset="0"/>
                <a:cs typeface="Calibri Light" panose="020F0302020204030204" pitchFamily="34" charset="0"/>
              </a:rPr>
              <a:t>Current condition looking north from Sam Lawrence Park</a:t>
            </a:r>
          </a:p>
          <a:p>
            <a:pPr algn="ctr"/>
            <a:r>
              <a:rPr lang="en-US" sz="1600" dirty="0">
                <a:latin typeface="Calibri Light" panose="020F0302020204030204" pitchFamily="34" charset="0"/>
                <a:cs typeface="Calibri Light" panose="020F0302020204030204" pitchFamily="34" charset="0"/>
              </a:rPr>
              <a:t>(Top of Escarpment)</a:t>
            </a:r>
            <a:endParaRPr lang="en-CA" sz="16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60DF36E0-A3C5-4FB1-B48B-9AFF754E6A0F}"/>
              </a:ext>
            </a:extLst>
          </p:cNvPr>
          <p:cNvSpPr txBox="1"/>
          <p:nvPr/>
        </p:nvSpPr>
        <p:spPr>
          <a:xfrm>
            <a:off x="6544624" y="6148946"/>
            <a:ext cx="5457222" cy="584775"/>
          </a:xfrm>
          <a:prstGeom prst="rect">
            <a:avLst/>
          </a:prstGeom>
          <a:noFill/>
        </p:spPr>
        <p:txBody>
          <a:bodyPr wrap="square" rtlCol="0">
            <a:spAutoFit/>
          </a:bodyPr>
          <a:lstStyle/>
          <a:p>
            <a:r>
              <a:rPr lang="en-US" sz="1600" dirty="0">
                <a:latin typeface="Calibri Light" panose="020F0302020204030204" pitchFamily="34" charset="0"/>
                <a:cs typeface="Calibri Light" panose="020F0302020204030204" pitchFamily="34" charset="0"/>
              </a:rPr>
              <a:t>Proposed condition looking north from Sam Lawrence Park</a:t>
            </a:r>
          </a:p>
          <a:p>
            <a:pPr algn="ctr"/>
            <a:r>
              <a:rPr lang="en-US" sz="1600" dirty="0">
                <a:latin typeface="Calibri Light" panose="020F0302020204030204" pitchFamily="34" charset="0"/>
                <a:cs typeface="Calibri Light" panose="020F0302020204030204" pitchFamily="34" charset="0"/>
              </a:rPr>
              <a:t>(Top of Escarpment)</a:t>
            </a:r>
            <a:endParaRPr lang="en-CA"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03803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a:latin typeface="Calibri Light" panose="020F0302020204030204" pitchFamily="34" charset="0"/>
                <a:cs typeface="Calibri Light" panose="020F0302020204030204" pitchFamily="34" charset="0"/>
              </a:rPr>
              <a:t>Sun/Shadow Study</a:t>
            </a:r>
            <a:endParaRPr lang="en-US" sz="4800"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1DEAAE25-BDD8-B641-B799-900B9874519E}"/>
              </a:ext>
            </a:extLst>
          </p:cNvPr>
          <p:cNvSpPr>
            <a:spLocks noGrp="1"/>
          </p:cNvSpPr>
          <p:nvPr>
            <p:ph idx="1"/>
          </p:nvPr>
        </p:nvSpPr>
        <p:spPr>
          <a:xfrm>
            <a:off x="212652" y="1701209"/>
            <a:ext cx="11789194" cy="720764"/>
          </a:xfrm>
        </p:spPr>
        <p:txBody>
          <a:bodyPr>
            <a:normAutofit fontScale="92500"/>
          </a:bodyPr>
          <a:lstStyle/>
          <a:p>
            <a:r>
              <a:rPr lang="en-US" sz="2000" dirty="0">
                <a:latin typeface="Calibri Light" panose="020F0302020204030204" pitchFamily="34" charset="0"/>
                <a:cs typeface="Calibri Light" panose="020F0302020204030204" pitchFamily="34" charset="0"/>
              </a:rPr>
              <a:t>Shadows cast by the tower design do not result in significant adverse impacts as adjacent residential amenity areas, public open space, public sidewalks, and the face of residential buildings are not subject to prolonged shadows.</a:t>
            </a:r>
          </a:p>
        </p:txBody>
      </p:sp>
      <p:pic>
        <p:nvPicPr>
          <p:cNvPr id="6" name="Picture 5">
            <a:extLst>
              <a:ext uri="{FF2B5EF4-FFF2-40B4-BE49-F238E27FC236}">
                <a16:creationId xmlns:a16="http://schemas.microsoft.com/office/drawing/2014/main" id="{DEDFD578-AEE5-41DE-ABB8-DEB78DEFB12A}"/>
              </a:ext>
            </a:extLst>
          </p:cNvPr>
          <p:cNvPicPr>
            <a:picLocks noChangeAspect="1"/>
          </p:cNvPicPr>
          <p:nvPr/>
        </p:nvPicPr>
        <p:blipFill>
          <a:blip r:embed="rId3"/>
          <a:stretch>
            <a:fillRect/>
          </a:stretch>
        </p:blipFill>
        <p:spPr>
          <a:xfrm>
            <a:off x="3520663" y="2344470"/>
            <a:ext cx="8160091" cy="4513530"/>
          </a:xfrm>
          <a:prstGeom prst="rect">
            <a:avLst/>
          </a:prstGeom>
        </p:spPr>
      </p:pic>
      <p:sp>
        <p:nvSpPr>
          <p:cNvPr id="10" name="TextBox 9">
            <a:extLst>
              <a:ext uri="{FF2B5EF4-FFF2-40B4-BE49-F238E27FC236}">
                <a16:creationId xmlns:a16="http://schemas.microsoft.com/office/drawing/2014/main" id="{0B049B96-8876-4F60-9EA4-799CC48DBC43}"/>
              </a:ext>
            </a:extLst>
          </p:cNvPr>
          <p:cNvSpPr txBox="1"/>
          <p:nvPr/>
        </p:nvSpPr>
        <p:spPr>
          <a:xfrm>
            <a:off x="358816" y="2505670"/>
            <a:ext cx="2693555" cy="923330"/>
          </a:xfrm>
          <a:prstGeom prst="rect">
            <a:avLst/>
          </a:prstGeom>
          <a:noFill/>
        </p:spPr>
        <p:txBody>
          <a:bodyPr wrap="square" rtlCol="0">
            <a:spAutoFit/>
          </a:bodyPr>
          <a:lstStyle/>
          <a:p>
            <a:pPr algn="ctr"/>
            <a:r>
              <a:rPr lang="en-US" b="1" dirty="0"/>
              <a:t>March 21</a:t>
            </a:r>
            <a:r>
              <a:rPr lang="en-US" b="1" baseline="30000" dirty="0"/>
              <a:t>st</a:t>
            </a:r>
            <a:r>
              <a:rPr lang="en-US" b="1" dirty="0"/>
              <a:t> Resulting Shadows</a:t>
            </a:r>
          </a:p>
          <a:p>
            <a:pPr algn="ctr"/>
            <a:r>
              <a:rPr lang="en-US" dirty="0"/>
              <a:t>8:50am – 1:28pm</a:t>
            </a:r>
            <a:endParaRPr lang="en-CA" dirty="0"/>
          </a:p>
        </p:txBody>
      </p:sp>
    </p:spTree>
    <p:extLst>
      <p:ext uri="{BB962C8B-B14F-4D97-AF65-F5344CB8AC3E}">
        <p14:creationId xmlns:p14="http://schemas.microsoft.com/office/powerpoint/2010/main" val="16081409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a:latin typeface="Calibri Light" panose="020F0302020204030204" pitchFamily="34" charset="0"/>
                <a:cs typeface="Calibri Light" panose="020F0302020204030204" pitchFamily="34" charset="0"/>
              </a:rPr>
              <a:t>Sun/Shadow Study</a:t>
            </a:r>
            <a:endParaRPr lang="en-US" sz="4800"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E994811F-32B7-42DC-A23A-A5FCBE4C02E9}"/>
              </a:ext>
            </a:extLst>
          </p:cNvPr>
          <p:cNvPicPr>
            <a:picLocks noChangeAspect="1"/>
          </p:cNvPicPr>
          <p:nvPr/>
        </p:nvPicPr>
        <p:blipFill>
          <a:blip r:embed="rId3"/>
          <a:stretch>
            <a:fillRect/>
          </a:stretch>
        </p:blipFill>
        <p:spPr>
          <a:xfrm>
            <a:off x="2820877" y="1787454"/>
            <a:ext cx="8726286" cy="4893312"/>
          </a:xfrm>
          <a:prstGeom prst="rect">
            <a:avLst/>
          </a:prstGeom>
        </p:spPr>
      </p:pic>
      <p:sp>
        <p:nvSpPr>
          <p:cNvPr id="9" name="TextBox 8">
            <a:extLst>
              <a:ext uri="{FF2B5EF4-FFF2-40B4-BE49-F238E27FC236}">
                <a16:creationId xmlns:a16="http://schemas.microsoft.com/office/drawing/2014/main" id="{C5A7E223-4342-4FC6-8A8E-AF6E3C9D3CCF}"/>
              </a:ext>
            </a:extLst>
          </p:cNvPr>
          <p:cNvSpPr txBox="1"/>
          <p:nvPr/>
        </p:nvSpPr>
        <p:spPr>
          <a:xfrm>
            <a:off x="127322" y="2060294"/>
            <a:ext cx="2693555" cy="923330"/>
          </a:xfrm>
          <a:prstGeom prst="rect">
            <a:avLst/>
          </a:prstGeom>
          <a:noFill/>
        </p:spPr>
        <p:txBody>
          <a:bodyPr wrap="square" rtlCol="0">
            <a:spAutoFit/>
          </a:bodyPr>
          <a:lstStyle/>
          <a:p>
            <a:pPr algn="ctr"/>
            <a:r>
              <a:rPr lang="en-US" b="1" dirty="0"/>
              <a:t>March 21</a:t>
            </a:r>
            <a:r>
              <a:rPr lang="en-US" b="1" baseline="30000" dirty="0"/>
              <a:t>st</a:t>
            </a:r>
            <a:r>
              <a:rPr lang="en-US" b="1" dirty="0"/>
              <a:t> Resulting Shadows</a:t>
            </a:r>
          </a:p>
          <a:p>
            <a:pPr algn="ctr"/>
            <a:r>
              <a:rPr lang="en-US" dirty="0"/>
              <a:t>2:03pm – 6:03pm</a:t>
            </a:r>
            <a:endParaRPr lang="en-CA" dirty="0"/>
          </a:p>
        </p:txBody>
      </p:sp>
    </p:spTree>
    <p:extLst>
      <p:ext uri="{BB962C8B-B14F-4D97-AF65-F5344CB8AC3E}">
        <p14:creationId xmlns:p14="http://schemas.microsoft.com/office/powerpoint/2010/main" val="1336817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Surrounding Amenity Areas</a:t>
            </a:r>
          </a:p>
        </p:txBody>
      </p:sp>
      <p:pic>
        <p:nvPicPr>
          <p:cNvPr id="4" name="Picture 3">
            <a:extLst>
              <a:ext uri="{FF2B5EF4-FFF2-40B4-BE49-F238E27FC236}">
                <a16:creationId xmlns:a16="http://schemas.microsoft.com/office/drawing/2014/main" id="{01DE60B9-79CF-4EE9-859D-C5E9461D07CB}"/>
              </a:ext>
            </a:extLst>
          </p:cNvPr>
          <p:cNvPicPr>
            <a:picLocks noChangeAspect="1"/>
          </p:cNvPicPr>
          <p:nvPr/>
        </p:nvPicPr>
        <p:blipFill>
          <a:blip r:embed="rId3"/>
          <a:stretch>
            <a:fillRect/>
          </a:stretch>
        </p:blipFill>
        <p:spPr>
          <a:xfrm>
            <a:off x="2248648" y="1502797"/>
            <a:ext cx="7694703" cy="5177969"/>
          </a:xfrm>
          <a:prstGeom prst="rect">
            <a:avLst/>
          </a:prstGeom>
        </p:spPr>
      </p:pic>
    </p:spTree>
    <p:extLst>
      <p:ext uri="{BB962C8B-B14F-4D97-AF65-F5344CB8AC3E}">
        <p14:creationId xmlns:p14="http://schemas.microsoft.com/office/powerpoint/2010/main" val="2437359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a:latin typeface="Calibri Light" panose="020F0302020204030204" pitchFamily="34" charset="0"/>
                <a:cs typeface="Calibri Light" panose="020F0302020204030204" pitchFamily="34" charset="0"/>
              </a:rPr>
              <a:t>Subject Lands</a:t>
            </a:r>
          </a:p>
        </p:txBody>
      </p:sp>
      <p:sp>
        <p:nvSpPr>
          <p:cNvPr id="3" name="Content Placeholder 2">
            <a:extLst>
              <a:ext uri="{FF2B5EF4-FFF2-40B4-BE49-F238E27FC236}">
                <a16:creationId xmlns:a16="http://schemas.microsoft.com/office/drawing/2014/main" id="{1DEAAE25-BDD8-B641-B799-900B9874519E}"/>
              </a:ext>
            </a:extLst>
          </p:cNvPr>
          <p:cNvSpPr>
            <a:spLocks noGrp="1"/>
          </p:cNvSpPr>
          <p:nvPr>
            <p:ph idx="1"/>
          </p:nvPr>
        </p:nvSpPr>
        <p:spPr>
          <a:xfrm>
            <a:off x="154253" y="1825624"/>
            <a:ext cx="5686357" cy="4855142"/>
          </a:xfrm>
        </p:spPr>
        <p:txBody>
          <a:bodyPr>
            <a:normAutofit/>
          </a:bodyPr>
          <a:lstStyle/>
          <a:p>
            <a:r>
              <a:rPr lang="en-US" sz="2000" b="1" dirty="0">
                <a:latin typeface="Calibri Light" panose="020F0302020204030204" pitchFamily="34" charset="0"/>
                <a:cs typeface="Calibri Light" panose="020F0302020204030204" pitchFamily="34" charset="0"/>
              </a:rPr>
              <a:t>Location:</a:t>
            </a:r>
            <a:r>
              <a:rPr lang="en-US" sz="2000" dirty="0">
                <a:latin typeface="Calibri Light" panose="020F0302020204030204" pitchFamily="34" charset="0"/>
                <a:cs typeface="Calibri Light" panose="020F0302020204030204" pitchFamily="34" charset="0"/>
              </a:rPr>
              <a:t> 186 Hunter Street East between Liberty Street and Ferguson Avenue South in the Corktown Neighbourhood</a:t>
            </a:r>
          </a:p>
          <a:p>
            <a:pPr marL="0" indent="0">
              <a:buNone/>
            </a:pPr>
            <a:endParaRPr lang="en-US" sz="2000" dirty="0">
              <a:latin typeface="Calibri Light" panose="020F0302020204030204" pitchFamily="34" charset="0"/>
              <a:cs typeface="Calibri Light" panose="020F0302020204030204" pitchFamily="34" charset="0"/>
            </a:endParaRPr>
          </a:p>
          <a:p>
            <a:r>
              <a:rPr lang="en-US" sz="2000" b="1" dirty="0">
                <a:latin typeface="Calibri Light" panose="020F0302020204030204" pitchFamily="34" charset="0"/>
                <a:cs typeface="Calibri Light" panose="020F0302020204030204" pitchFamily="34" charset="0"/>
              </a:rPr>
              <a:t>Size: </a:t>
            </a:r>
            <a:r>
              <a:rPr lang="en-US" sz="2000" dirty="0">
                <a:latin typeface="Calibri Light" panose="020F0302020204030204" pitchFamily="34" charset="0"/>
                <a:cs typeface="Calibri Light" panose="020F0302020204030204" pitchFamily="34" charset="0"/>
              </a:rPr>
              <a:t>0.18 ha (0.43 acres)</a:t>
            </a:r>
          </a:p>
          <a:p>
            <a:pPr marL="0" indent="0">
              <a:buNone/>
            </a:pPr>
            <a:endParaRPr lang="en-US" sz="2000" dirty="0">
              <a:latin typeface="Calibri Light" panose="020F0302020204030204" pitchFamily="34" charset="0"/>
              <a:cs typeface="Calibri Light" panose="020F0302020204030204" pitchFamily="34" charset="0"/>
            </a:endParaRPr>
          </a:p>
          <a:p>
            <a:r>
              <a:rPr lang="en-US" sz="2000" b="1" dirty="0">
                <a:latin typeface="Calibri Light" panose="020F0302020204030204" pitchFamily="34" charset="0"/>
                <a:cs typeface="Calibri Light" panose="020F0302020204030204" pitchFamily="34" charset="0"/>
              </a:rPr>
              <a:t>Current Use: </a:t>
            </a:r>
            <a:r>
              <a:rPr lang="en-US" sz="2000" dirty="0">
                <a:latin typeface="Calibri Light" panose="020F0302020204030204" pitchFamily="34" charset="0"/>
                <a:cs typeface="Calibri Light" panose="020F0302020204030204" pitchFamily="34" charset="0"/>
              </a:rPr>
              <a:t>Lands are currently occupied by vacant 1-storey commercial building.</a:t>
            </a:r>
          </a:p>
        </p:txBody>
      </p:sp>
      <p:pic>
        <p:nvPicPr>
          <p:cNvPr id="13" name="Picture 12">
            <a:extLst>
              <a:ext uri="{FF2B5EF4-FFF2-40B4-BE49-F238E27FC236}">
                <a16:creationId xmlns:a16="http://schemas.microsoft.com/office/drawing/2014/main" id="{3AD03B30-9BDB-4C69-A733-402781AACB9C}"/>
              </a:ext>
            </a:extLst>
          </p:cNvPr>
          <p:cNvPicPr>
            <a:picLocks noChangeAspect="1"/>
          </p:cNvPicPr>
          <p:nvPr/>
        </p:nvPicPr>
        <p:blipFill>
          <a:blip r:embed="rId3"/>
          <a:srcRect l="5862" r="5862"/>
          <a:stretch/>
        </p:blipFill>
        <p:spPr>
          <a:xfrm>
            <a:off x="5908431" y="1585161"/>
            <a:ext cx="5686357" cy="5178797"/>
          </a:xfrm>
          <a:prstGeom prst="rect">
            <a:avLst/>
          </a:prstGeom>
          <a:ln w="9525">
            <a:solidFill>
              <a:schemeClr val="tx1"/>
            </a:solidFill>
          </a:ln>
        </p:spPr>
      </p:pic>
    </p:spTree>
    <p:extLst>
      <p:ext uri="{BB962C8B-B14F-4D97-AF65-F5344CB8AC3E}">
        <p14:creationId xmlns:p14="http://schemas.microsoft.com/office/powerpoint/2010/main" val="436474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CA" sz="4800">
                <a:latin typeface="Calibri Light" panose="020F0302020204030204" pitchFamily="34" charset="0"/>
                <a:cs typeface="Calibri Light" panose="020F0302020204030204" pitchFamily="34" charset="0"/>
              </a:rPr>
              <a:t>Official Plan Amendment</a:t>
            </a:r>
            <a:endParaRPr lang="en-US" sz="480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1DEAAE25-BDD8-B641-B799-900B9874519E}"/>
              </a:ext>
            </a:extLst>
          </p:cNvPr>
          <p:cNvSpPr>
            <a:spLocks noGrp="1"/>
          </p:cNvSpPr>
          <p:nvPr>
            <p:ph idx="1"/>
          </p:nvPr>
        </p:nvSpPr>
        <p:spPr>
          <a:xfrm>
            <a:off x="508591" y="1878444"/>
            <a:ext cx="4828954" cy="4979556"/>
          </a:xfrm>
        </p:spPr>
        <p:txBody>
          <a:bodyPr>
            <a:normAutofit/>
          </a:bodyPr>
          <a:lstStyle/>
          <a:p>
            <a:r>
              <a:rPr lang="en-US" sz="2400" dirty="0">
                <a:latin typeface="Calibri Light" panose="020F0302020204030204" pitchFamily="34" charset="0"/>
                <a:cs typeface="Calibri Light" panose="020F0302020204030204" pitchFamily="34" charset="0"/>
              </a:rPr>
              <a:t>Designated as ‘</a:t>
            </a:r>
            <a:r>
              <a:rPr lang="en-US" sz="2400" dirty="0" err="1">
                <a:latin typeface="Calibri Light" panose="020F0302020204030204" pitchFamily="34" charset="0"/>
                <a:cs typeface="Calibri Light" panose="020F0302020204030204" pitchFamily="34" charset="0"/>
              </a:rPr>
              <a:t>Neighbourhoods</a:t>
            </a:r>
            <a:r>
              <a:rPr lang="en-US" sz="2400" dirty="0">
                <a:latin typeface="Calibri Light" panose="020F0302020204030204" pitchFamily="34" charset="0"/>
                <a:cs typeface="Calibri Light" panose="020F0302020204030204" pitchFamily="34" charset="0"/>
              </a:rPr>
              <a:t>’</a:t>
            </a:r>
          </a:p>
          <a:p>
            <a:endParaRPr lang="en-US" sz="2400" dirty="0">
              <a:latin typeface="Calibri Light" panose="020F0302020204030204" pitchFamily="34" charset="0"/>
              <a:cs typeface="Calibri Light" panose="020F0302020204030204" pitchFamily="34" charset="0"/>
            </a:endParaRPr>
          </a:p>
          <a:p>
            <a:r>
              <a:rPr lang="en-US" sz="2400" b="1" dirty="0">
                <a:latin typeface="Calibri Light" panose="020F0302020204030204" pitchFamily="34" charset="0"/>
                <a:cs typeface="Calibri Light" panose="020F0302020204030204" pitchFamily="34" charset="0"/>
              </a:rPr>
              <a:t>Official Plan Amendment </a:t>
            </a:r>
            <a:r>
              <a:rPr lang="en-US" sz="2400" dirty="0">
                <a:latin typeface="Calibri Light" panose="020F0302020204030204" pitchFamily="34" charset="0"/>
                <a:cs typeface="Calibri Light" panose="020F0302020204030204" pitchFamily="34" charset="0"/>
              </a:rPr>
              <a:t>required to allow a residential density of 595 units per hectare which is below the permitted density range of 200 units per hectare in high density residential areas as per Policy E.3.6.6 of the UHOP.</a:t>
            </a:r>
            <a:endParaRPr lang="en-US" sz="2400" dirty="0">
              <a:highlight>
                <a:srgbClr val="FFFF00"/>
              </a:highlight>
              <a:latin typeface="Calibri Light" panose="020F0302020204030204" pitchFamily="34" charset="0"/>
              <a:cs typeface="Calibri Light" panose="020F0302020204030204" pitchFamily="34" charset="0"/>
            </a:endParaRPr>
          </a:p>
          <a:p>
            <a:endParaRPr lang="en-US" sz="32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39EFE66-93E3-4F4D-B1BC-58F0BB353718}"/>
              </a:ext>
            </a:extLst>
          </p:cNvPr>
          <p:cNvSpPr txBox="1"/>
          <p:nvPr/>
        </p:nvSpPr>
        <p:spPr>
          <a:xfrm>
            <a:off x="6464358" y="5645396"/>
            <a:ext cx="4285147" cy="400110"/>
          </a:xfrm>
          <a:prstGeom prst="rect">
            <a:avLst/>
          </a:prstGeom>
          <a:noFill/>
        </p:spPr>
        <p:txBody>
          <a:bodyPr wrap="none" rtlCol="0">
            <a:spAutoFit/>
          </a:bodyPr>
          <a:lstStyle/>
          <a:p>
            <a:r>
              <a:rPr lang="en-CA" sz="2000" dirty="0">
                <a:latin typeface="Calibri Light" panose="020F0302020204030204" pitchFamily="34" charset="0"/>
                <a:cs typeface="Calibri Light" panose="020F0302020204030204" pitchFamily="34" charset="0"/>
              </a:rPr>
              <a:t>Schedule E-1 - Urban Land Use of UHOP</a:t>
            </a:r>
          </a:p>
        </p:txBody>
      </p:sp>
      <p:pic>
        <p:nvPicPr>
          <p:cNvPr id="4" name="Picture 3">
            <a:extLst>
              <a:ext uri="{FF2B5EF4-FFF2-40B4-BE49-F238E27FC236}">
                <a16:creationId xmlns:a16="http://schemas.microsoft.com/office/drawing/2014/main" id="{CF0643BD-B722-47C4-A4CE-46D207B022B3}"/>
              </a:ext>
            </a:extLst>
          </p:cNvPr>
          <p:cNvPicPr>
            <a:picLocks noChangeAspect="1"/>
          </p:cNvPicPr>
          <p:nvPr/>
        </p:nvPicPr>
        <p:blipFill>
          <a:blip r:embed="rId3"/>
          <a:stretch>
            <a:fillRect/>
          </a:stretch>
        </p:blipFill>
        <p:spPr>
          <a:xfrm>
            <a:off x="5530455" y="1513306"/>
            <a:ext cx="6152954" cy="4132090"/>
          </a:xfrm>
          <a:prstGeom prst="rect">
            <a:avLst/>
          </a:prstGeom>
        </p:spPr>
      </p:pic>
      <p:pic>
        <p:nvPicPr>
          <p:cNvPr id="6" name="Picture 5">
            <a:extLst>
              <a:ext uri="{FF2B5EF4-FFF2-40B4-BE49-F238E27FC236}">
                <a16:creationId xmlns:a16="http://schemas.microsoft.com/office/drawing/2014/main" id="{8BF8D4E7-18A6-449A-ACA4-BABC2B09A2D5}"/>
              </a:ext>
            </a:extLst>
          </p:cNvPr>
          <p:cNvPicPr>
            <a:picLocks noChangeAspect="1"/>
          </p:cNvPicPr>
          <p:nvPr/>
        </p:nvPicPr>
        <p:blipFill>
          <a:blip r:embed="rId4"/>
          <a:stretch>
            <a:fillRect/>
          </a:stretch>
        </p:blipFill>
        <p:spPr>
          <a:xfrm>
            <a:off x="5530455" y="1502797"/>
            <a:ext cx="1324002" cy="3583079"/>
          </a:xfrm>
          <a:prstGeom prst="rect">
            <a:avLst/>
          </a:prstGeom>
        </p:spPr>
      </p:pic>
    </p:spTree>
    <p:extLst>
      <p:ext uri="{BB962C8B-B14F-4D97-AF65-F5344CB8AC3E}">
        <p14:creationId xmlns:p14="http://schemas.microsoft.com/office/powerpoint/2010/main" val="30704717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27CF42E-BB0F-A14B-A4F2-7F8DCB47A219}"/>
              </a:ext>
            </a:extLst>
          </p:cNvPr>
          <p:cNvSpPr>
            <a:spLocks noGrp="1"/>
          </p:cNvSpPr>
          <p:nvPr>
            <p:ph type="title"/>
          </p:nvPr>
        </p:nvSpPr>
        <p:spPr>
          <a:xfrm>
            <a:off x="1065047" y="177234"/>
            <a:ext cx="10515600" cy="1325563"/>
          </a:xfrm>
        </p:spPr>
        <p:txBody>
          <a:bodyPr/>
          <a:lstStyle/>
          <a:p>
            <a:r>
              <a:rPr lang="en-CA">
                <a:latin typeface="Calibri Light" panose="020F0302020204030204" pitchFamily="34" charset="0"/>
                <a:cs typeface="Calibri Light" panose="020F0302020204030204" pitchFamily="34" charset="0"/>
              </a:rPr>
              <a:t>Zoning By-law Amendment</a:t>
            </a:r>
            <a:endParaRPr lang="en-US">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782631A4-BAE9-4851-AF45-C37F3D86FA26}"/>
              </a:ext>
            </a:extLst>
          </p:cNvPr>
          <p:cNvSpPr txBox="1"/>
          <p:nvPr/>
        </p:nvSpPr>
        <p:spPr>
          <a:xfrm>
            <a:off x="213408" y="2243462"/>
            <a:ext cx="4739951" cy="2514663"/>
          </a:xfrm>
          <a:prstGeom prst="rect">
            <a:avLst/>
          </a:prstGeom>
          <a:noFill/>
        </p:spPr>
        <p:txBody>
          <a:bodyPr wrap="square">
            <a:spAutoFit/>
          </a:bodyPr>
          <a:lstStyle/>
          <a:p>
            <a:pPr>
              <a:lnSpc>
                <a:spcPct val="110000"/>
              </a:lnSpc>
            </a:pPr>
            <a:r>
              <a:rPr lang="en-US" sz="1800" b="1" dirty="0">
                <a:latin typeface="Calibri Light" panose="020F0302020204030204" pitchFamily="34" charset="0"/>
                <a:cs typeface="Calibri Light" panose="020F0302020204030204" pitchFamily="34" charset="0"/>
              </a:rPr>
              <a:t>Zoning By-law Amendment </a:t>
            </a:r>
            <a:r>
              <a:rPr lang="en-US" sz="1800" dirty="0">
                <a:latin typeface="Calibri Light" panose="020F0302020204030204" pitchFamily="34" charset="0"/>
                <a:cs typeface="Calibri Light" panose="020F0302020204030204" pitchFamily="34" charset="0"/>
              </a:rPr>
              <a:t>required to rezone the subject lands from the Community Commercial (</a:t>
            </a:r>
            <a:r>
              <a:rPr lang="en-US" dirty="0">
                <a:latin typeface="Calibri Light" panose="020F0302020204030204" pitchFamily="34" charset="0"/>
                <a:cs typeface="Calibri Light" panose="020F0302020204030204" pitchFamily="34" charset="0"/>
              </a:rPr>
              <a:t>C</a:t>
            </a:r>
            <a:r>
              <a:rPr lang="en-US" sz="1800" dirty="0">
                <a:latin typeface="Calibri Light" panose="020F0302020204030204" pitchFamily="34" charset="0"/>
                <a:cs typeface="Calibri Light" panose="020F0302020204030204" pitchFamily="34" charset="0"/>
              </a:rPr>
              <a:t>3) Zone in the City of Hamilton Zoning By-law No. 05-200, to a site specific “E3/S-___”  (High Density Multiple Dwellings) District in the City of Hamilton Zoning By-law No. 6593.</a:t>
            </a:r>
          </a:p>
          <a:p>
            <a:pPr>
              <a:lnSpc>
                <a:spcPct val="110000"/>
              </a:lnSpc>
            </a:pPr>
            <a:endParaRPr lang="en-US" dirty="0">
              <a:latin typeface="Calibri Light" panose="020F0302020204030204" pitchFamily="34" charset="0"/>
              <a:cs typeface="Calibri Light" panose="020F0302020204030204" pitchFamily="34" charset="0"/>
            </a:endParaRPr>
          </a:p>
          <a:p>
            <a:pPr>
              <a:lnSpc>
                <a:spcPct val="110000"/>
              </a:lnSpc>
            </a:pPr>
            <a:r>
              <a:rPr lang="en-US" sz="1800" dirty="0">
                <a:latin typeface="Calibri Light" panose="020F0302020204030204" pitchFamily="34" charset="0"/>
                <a:cs typeface="Calibri Light" panose="020F0302020204030204" pitchFamily="34" charset="0"/>
              </a:rPr>
              <a:t> </a:t>
            </a:r>
          </a:p>
        </p:txBody>
      </p:sp>
      <p:pic>
        <p:nvPicPr>
          <p:cNvPr id="2" name="Picture 1">
            <a:extLst>
              <a:ext uri="{FF2B5EF4-FFF2-40B4-BE49-F238E27FC236}">
                <a16:creationId xmlns:a16="http://schemas.microsoft.com/office/drawing/2014/main" id="{9DCACD0E-347E-49AC-9B42-F3598ABC12C0}"/>
              </a:ext>
            </a:extLst>
          </p:cNvPr>
          <p:cNvPicPr>
            <a:picLocks noChangeAspect="1"/>
          </p:cNvPicPr>
          <p:nvPr/>
        </p:nvPicPr>
        <p:blipFill>
          <a:blip r:embed="rId3"/>
          <a:stretch>
            <a:fillRect/>
          </a:stretch>
        </p:blipFill>
        <p:spPr>
          <a:xfrm>
            <a:off x="5190943" y="1732407"/>
            <a:ext cx="6268205" cy="4867389"/>
          </a:xfrm>
          <a:prstGeom prst="rect">
            <a:avLst/>
          </a:prstGeom>
        </p:spPr>
      </p:pic>
    </p:spTree>
    <p:extLst>
      <p:ext uri="{BB962C8B-B14F-4D97-AF65-F5344CB8AC3E}">
        <p14:creationId xmlns:p14="http://schemas.microsoft.com/office/powerpoint/2010/main" val="80264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Proposed Concept Plan</a:t>
            </a:r>
          </a:p>
        </p:txBody>
      </p:sp>
      <p:pic>
        <p:nvPicPr>
          <p:cNvPr id="5" name="Picture 4">
            <a:extLst>
              <a:ext uri="{FF2B5EF4-FFF2-40B4-BE49-F238E27FC236}">
                <a16:creationId xmlns:a16="http://schemas.microsoft.com/office/drawing/2014/main" id="{35D71DCD-14DE-415D-BF56-99A0DE19863C}"/>
              </a:ext>
            </a:extLst>
          </p:cNvPr>
          <p:cNvPicPr>
            <a:picLocks noChangeAspect="1"/>
          </p:cNvPicPr>
          <p:nvPr/>
        </p:nvPicPr>
        <p:blipFill>
          <a:blip r:embed="rId3"/>
          <a:stretch>
            <a:fillRect/>
          </a:stretch>
        </p:blipFill>
        <p:spPr>
          <a:xfrm>
            <a:off x="1693809" y="1502797"/>
            <a:ext cx="8804382" cy="5209580"/>
          </a:xfrm>
          <a:prstGeom prst="rect">
            <a:avLst/>
          </a:prstGeom>
        </p:spPr>
      </p:pic>
    </p:spTree>
    <p:extLst>
      <p:ext uri="{BB962C8B-B14F-4D97-AF65-F5344CB8AC3E}">
        <p14:creationId xmlns:p14="http://schemas.microsoft.com/office/powerpoint/2010/main" val="459638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Parking Podium Floor Plan</a:t>
            </a:r>
          </a:p>
        </p:txBody>
      </p:sp>
      <p:pic>
        <p:nvPicPr>
          <p:cNvPr id="4" name="Picture 3">
            <a:extLst>
              <a:ext uri="{FF2B5EF4-FFF2-40B4-BE49-F238E27FC236}">
                <a16:creationId xmlns:a16="http://schemas.microsoft.com/office/drawing/2014/main" id="{D81A1CFE-255F-4960-881E-FE413D22177A}"/>
              </a:ext>
            </a:extLst>
          </p:cNvPr>
          <p:cNvPicPr>
            <a:picLocks noChangeAspect="1"/>
          </p:cNvPicPr>
          <p:nvPr/>
        </p:nvPicPr>
        <p:blipFill>
          <a:blip r:embed="rId3"/>
          <a:stretch>
            <a:fillRect/>
          </a:stretch>
        </p:blipFill>
        <p:spPr>
          <a:xfrm>
            <a:off x="1421414" y="1502797"/>
            <a:ext cx="9349172" cy="5329354"/>
          </a:xfrm>
          <a:prstGeom prst="rect">
            <a:avLst/>
          </a:prstGeom>
        </p:spPr>
      </p:pic>
    </p:spTree>
    <p:extLst>
      <p:ext uri="{BB962C8B-B14F-4D97-AF65-F5344CB8AC3E}">
        <p14:creationId xmlns:p14="http://schemas.microsoft.com/office/powerpoint/2010/main" val="1471714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3</a:t>
            </a:r>
            <a:r>
              <a:rPr lang="en-US" sz="2400" dirty="0">
                <a:latin typeface="Calibri Light" panose="020F0302020204030204" pitchFamily="34" charset="0"/>
                <a:cs typeface="Calibri Light" panose="020F0302020204030204" pitchFamily="34" charset="0"/>
              </a:rPr>
              <a:t>rd</a:t>
            </a:r>
            <a:r>
              <a:rPr lang="en-US" sz="4800" dirty="0">
                <a:latin typeface="Calibri Light" panose="020F0302020204030204" pitchFamily="34" charset="0"/>
                <a:cs typeface="Calibri Light" panose="020F0302020204030204" pitchFamily="34" charset="0"/>
              </a:rPr>
              <a:t>-7</a:t>
            </a:r>
            <a:r>
              <a:rPr lang="en-US" sz="2400" dirty="0">
                <a:latin typeface="Calibri Light" panose="020F0302020204030204" pitchFamily="34" charset="0"/>
                <a:cs typeface="Calibri Light" panose="020F0302020204030204" pitchFamily="34" charset="0"/>
              </a:rPr>
              <a:t>th</a:t>
            </a:r>
            <a:r>
              <a:rPr lang="en-US" sz="4800" dirty="0">
                <a:latin typeface="Calibri Light" panose="020F0302020204030204" pitchFamily="34" charset="0"/>
                <a:cs typeface="Calibri Light" panose="020F0302020204030204" pitchFamily="34" charset="0"/>
              </a:rPr>
              <a:t> </a:t>
            </a:r>
            <a:r>
              <a:rPr lang="en-US" sz="4800" dirty="0" err="1">
                <a:latin typeface="Calibri Light" panose="020F0302020204030204" pitchFamily="34" charset="0"/>
                <a:cs typeface="Calibri Light" panose="020F0302020204030204" pitchFamily="34" charset="0"/>
              </a:rPr>
              <a:t>Storey</a:t>
            </a:r>
            <a:r>
              <a:rPr lang="en-US" sz="4800" dirty="0">
                <a:latin typeface="Calibri Light" panose="020F0302020204030204" pitchFamily="34" charset="0"/>
                <a:cs typeface="Calibri Light" panose="020F0302020204030204" pitchFamily="34" charset="0"/>
              </a:rPr>
              <a:t> Typical Floor Plan</a:t>
            </a:r>
          </a:p>
        </p:txBody>
      </p:sp>
      <p:pic>
        <p:nvPicPr>
          <p:cNvPr id="5" name="Picture 4">
            <a:extLst>
              <a:ext uri="{FF2B5EF4-FFF2-40B4-BE49-F238E27FC236}">
                <a16:creationId xmlns:a16="http://schemas.microsoft.com/office/drawing/2014/main" id="{5ED06871-67AD-476C-BD23-811BC535A32D}"/>
              </a:ext>
            </a:extLst>
          </p:cNvPr>
          <p:cNvPicPr>
            <a:picLocks noChangeAspect="1"/>
          </p:cNvPicPr>
          <p:nvPr/>
        </p:nvPicPr>
        <p:blipFill>
          <a:blip r:embed="rId3"/>
          <a:stretch>
            <a:fillRect/>
          </a:stretch>
        </p:blipFill>
        <p:spPr>
          <a:xfrm>
            <a:off x="1270659" y="1502797"/>
            <a:ext cx="9650681" cy="5245976"/>
          </a:xfrm>
          <a:prstGeom prst="rect">
            <a:avLst/>
          </a:prstGeom>
        </p:spPr>
      </p:pic>
    </p:spTree>
    <p:extLst>
      <p:ext uri="{BB962C8B-B14F-4D97-AF65-F5344CB8AC3E}">
        <p14:creationId xmlns:p14="http://schemas.microsoft.com/office/powerpoint/2010/main" val="9499719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172FE-C97A-6249-9E02-A8558D9124B6}"/>
              </a:ext>
            </a:extLst>
          </p:cNvPr>
          <p:cNvSpPr>
            <a:spLocks noGrp="1"/>
          </p:cNvSpPr>
          <p:nvPr>
            <p:ph type="title"/>
          </p:nvPr>
        </p:nvSpPr>
        <p:spPr/>
        <p:txBody>
          <a:bodyPr>
            <a:normAutofit/>
          </a:bodyPr>
          <a:lstStyle/>
          <a:p>
            <a:r>
              <a:rPr lang="en-US" sz="4800" dirty="0">
                <a:latin typeface="Calibri Light" panose="020F0302020204030204" pitchFamily="34" charset="0"/>
                <a:cs typeface="Calibri Light" panose="020F0302020204030204" pitchFamily="34" charset="0"/>
              </a:rPr>
              <a:t>8</a:t>
            </a:r>
            <a:r>
              <a:rPr lang="en-US" sz="2400" dirty="0">
                <a:latin typeface="Calibri Light" panose="020F0302020204030204" pitchFamily="34" charset="0"/>
                <a:cs typeface="Calibri Light" panose="020F0302020204030204" pitchFamily="34" charset="0"/>
              </a:rPr>
              <a:t>th</a:t>
            </a:r>
            <a:r>
              <a:rPr lang="en-US" sz="4800" dirty="0">
                <a:latin typeface="Calibri Light" panose="020F0302020204030204" pitchFamily="34" charset="0"/>
                <a:cs typeface="Calibri Light" panose="020F0302020204030204" pitchFamily="34" charset="0"/>
              </a:rPr>
              <a:t>-12</a:t>
            </a:r>
            <a:r>
              <a:rPr lang="en-US" sz="2400" dirty="0">
                <a:latin typeface="Calibri Light" panose="020F0302020204030204" pitchFamily="34" charset="0"/>
                <a:cs typeface="Calibri Light" panose="020F0302020204030204" pitchFamily="34" charset="0"/>
              </a:rPr>
              <a:t>th</a:t>
            </a:r>
            <a:r>
              <a:rPr lang="en-US" sz="4800" dirty="0">
                <a:latin typeface="Calibri Light" panose="020F0302020204030204" pitchFamily="34" charset="0"/>
                <a:cs typeface="Calibri Light" panose="020F0302020204030204" pitchFamily="34" charset="0"/>
              </a:rPr>
              <a:t> </a:t>
            </a:r>
            <a:r>
              <a:rPr lang="en-US" sz="4800" dirty="0" err="1">
                <a:latin typeface="Calibri Light" panose="020F0302020204030204" pitchFamily="34" charset="0"/>
                <a:cs typeface="Calibri Light" panose="020F0302020204030204" pitchFamily="34" charset="0"/>
              </a:rPr>
              <a:t>Storey</a:t>
            </a:r>
            <a:r>
              <a:rPr lang="en-US" sz="4800" dirty="0">
                <a:latin typeface="Calibri Light" panose="020F0302020204030204" pitchFamily="34" charset="0"/>
                <a:cs typeface="Calibri Light" panose="020F0302020204030204" pitchFamily="34" charset="0"/>
              </a:rPr>
              <a:t> Typical Floor Plan</a:t>
            </a:r>
          </a:p>
        </p:txBody>
      </p:sp>
      <p:pic>
        <p:nvPicPr>
          <p:cNvPr id="4" name="Picture 3">
            <a:extLst>
              <a:ext uri="{FF2B5EF4-FFF2-40B4-BE49-F238E27FC236}">
                <a16:creationId xmlns:a16="http://schemas.microsoft.com/office/drawing/2014/main" id="{C4AFFFDA-7804-445B-B0C4-F402C2A44C18}"/>
              </a:ext>
            </a:extLst>
          </p:cNvPr>
          <p:cNvPicPr>
            <a:picLocks noChangeAspect="1"/>
          </p:cNvPicPr>
          <p:nvPr/>
        </p:nvPicPr>
        <p:blipFill>
          <a:blip r:embed="rId3"/>
          <a:stretch>
            <a:fillRect/>
          </a:stretch>
        </p:blipFill>
        <p:spPr>
          <a:xfrm>
            <a:off x="1480582" y="1505557"/>
            <a:ext cx="9230835" cy="5352443"/>
          </a:xfrm>
          <a:prstGeom prst="rect">
            <a:avLst/>
          </a:prstGeom>
        </p:spPr>
      </p:pic>
    </p:spTree>
    <p:extLst>
      <p:ext uri="{BB962C8B-B14F-4D97-AF65-F5344CB8AC3E}">
        <p14:creationId xmlns:p14="http://schemas.microsoft.com/office/powerpoint/2010/main" val="1394706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12292F565A144CA7BD06ED1E28F41B" ma:contentTypeVersion="16" ma:contentTypeDescription="Create a new document." ma:contentTypeScope="" ma:versionID="9d8db34128f2553c22f1f749185aa345">
  <xsd:schema xmlns:xsd="http://www.w3.org/2001/XMLSchema" xmlns:xs="http://www.w3.org/2001/XMLSchema" xmlns:p="http://schemas.microsoft.com/office/2006/metadata/properties" xmlns:ns2="e4e33c26-b2a2-4618-ab58-c8b6266a3e81" xmlns:ns3="c1b397de-2638-4a03-9342-47edf97fcc60" targetNamespace="http://schemas.microsoft.com/office/2006/metadata/properties" ma:root="true" ma:fieldsID="b5fcc7a43c17c8470e246a851c3fae47" ns2:_="" ns3:_="">
    <xsd:import namespace="e4e33c26-b2a2-4618-ab58-c8b6266a3e81"/>
    <xsd:import namespace="c1b397de-2638-4a03-9342-47edf97fcc6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e33c26-b2a2-4618-ab58-c8b6266a3e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3adcb2-5bb7-4de2-a2b4-b6ceec38e467"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1b397de-2638-4a03-9342-47edf97fcc6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423b460-92e5-4e2e-976b-34be12ba2850}" ma:internalName="TaxCatchAll" ma:showField="CatchAllData" ma:web="c1b397de-2638-4a03-9342-47edf97fcc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4e33c26-b2a2-4618-ab58-c8b6266a3e81">
      <Terms xmlns="http://schemas.microsoft.com/office/infopath/2007/PartnerControls"/>
    </lcf76f155ced4ddcb4097134ff3c332f>
    <TaxCatchAll xmlns="c1b397de-2638-4a03-9342-47edf97fcc6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7621CE-DB05-4120-AA33-4D197C2EA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e33c26-b2a2-4618-ab58-c8b6266a3e81"/>
    <ds:schemaRef ds:uri="c1b397de-2638-4a03-9342-47edf97fcc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222531-EC2F-4F65-BFE5-1BE30688CC40}">
  <ds:schemaRefs>
    <ds:schemaRef ds:uri="c1b397de-2638-4a03-9342-47edf97fcc60"/>
    <ds:schemaRef ds:uri="e4e33c26-b2a2-4618-ab58-c8b6266a3e8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548245C-6846-4D86-BE38-6E53A24250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1806</TotalTime>
  <Words>395</Words>
  <Application>Microsoft Office PowerPoint</Application>
  <PresentationFormat>Widescreen</PresentationFormat>
  <Paragraphs>76</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Calibri Light</vt:lpstr>
      <vt:lpstr>Futura Book</vt:lpstr>
      <vt:lpstr>Work Sans</vt:lpstr>
      <vt:lpstr>Office Theme</vt:lpstr>
      <vt:lpstr>PowerPoint Presentation</vt:lpstr>
      <vt:lpstr>Design Review Panel</vt:lpstr>
      <vt:lpstr>Subject Lands</vt:lpstr>
      <vt:lpstr>Official Plan Amendment</vt:lpstr>
      <vt:lpstr>Zoning By-law Amendment</vt:lpstr>
      <vt:lpstr>Proposed Concept Plan</vt:lpstr>
      <vt:lpstr>Parking Podium Floor Plan</vt:lpstr>
      <vt:lpstr>3rd-7th Storey Typical Floor Plan</vt:lpstr>
      <vt:lpstr>8th-12th Storey Typical Floor Plan</vt:lpstr>
      <vt:lpstr>Elevations</vt:lpstr>
      <vt:lpstr>Project Renderings</vt:lpstr>
      <vt:lpstr>Project Renderings</vt:lpstr>
      <vt:lpstr>Project Renderings</vt:lpstr>
      <vt:lpstr>Project Renderings</vt:lpstr>
      <vt:lpstr>Project Renderings</vt:lpstr>
      <vt:lpstr>Height &amp; Angular Plane</vt:lpstr>
      <vt:lpstr>Site Circulation</vt:lpstr>
      <vt:lpstr>Landscaping</vt:lpstr>
      <vt:lpstr>Visual Impact Assessment</vt:lpstr>
      <vt:lpstr>Visual Impact Assessment</vt:lpstr>
      <vt:lpstr>Sun/Shadow Study</vt:lpstr>
      <vt:lpstr>Sun/Shadow Study</vt:lpstr>
      <vt:lpstr>Surrounding Amenity Areas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Duong</dc:creator>
  <cp:lastModifiedBy>Laura Drennan, BA, CPT</cp:lastModifiedBy>
  <cp:revision>5</cp:revision>
  <cp:lastPrinted>2021-06-07T21:44:13Z</cp:lastPrinted>
  <dcterms:created xsi:type="dcterms:W3CDTF">2019-01-08T13:46:37Z</dcterms:created>
  <dcterms:modified xsi:type="dcterms:W3CDTF">2022-06-06T14:53:58Z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0x0101009D12292F565A144CA7BD06ED1E28F41B</vt:lpwstr>
  </property>
</Properties>
</file>